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52"/>
  </p:notesMasterIdLst>
  <p:handoutMasterIdLst>
    <p:handoutMasterId r:id="rId53"/>
  </p:handoutMasterIdLst>
  <p:sldIdLst>
    <p:sldId id="295" r:id="rId2"/>
    <p:sldId id="321" r:id="rId3"/>
    <p:sldId id="297" r:id="rId4"/>
    <p:sldId id="318" r:id="rId5"/>
    <p:sldId id="317" r:id="rId6"/>
    <p:sldId id="325" r:id="rId7"/>
    <p:sldId id="315" r:id="rId8"/>
    <p:sldId id="320" r:id="rId9"/>
    <p:sldId id="322" r:id="rId10"/>
    <p:sldId id="323" r:id="rId11"/>
    <p:sldId id="324" r:id="rId12"/>
    <p:sldId id="31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49" r:id="rId36"/>
    <p:sldId id="350" r:id="rId37"/>
    <p:sldId id="351" r:id="rId38"/>
    <p:sldId id="352" r:id="rId39"/>
    <p:sldId id="353" r:id="rId40"/>
    <p:sldId id="354" r:id="rId41"/>
    <p:sldId id="355" r:id="rId42"/>
    <p:sldId id="356" r:id="rId43"/>
    <p:sldId id="357" r:id="rId44"/>
    <p:sldId id="358" r:id="rId45"/>
    <p:sldId id="359" r:id="rId46"/>
    <p:sldId id="360" r:id="rId47"/>
    <p:sldId id="361" r:id="rId48"/>
    <p:sldId id="362" r:id="rId49"/>
    <p:sldId id="363" r:id="rId50"/>
    <p:sldId id="364" r:id="rId51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928" autoAdjust="0"/>
    <p:restoredTop sz="92637" autoAdjust="0"/>
  </p:normalViewPr>
  <p:slideViewPr>
    <p:cSldViewPr snapToGrid="0">
      <p:cViewPr varScale="1">
        <p:scale>
          <a:sx n="83" d="100"/>
          <a:sy n="83" d="100"/>
        </p:scale>
        <p:origin x="-97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1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38" tIns="45718" rIns="91438" bIns="4571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38" tIns="45718" rIns="91438" bIns="4571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2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38" tIns="45718" rIns="91438" bIns="4571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2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38" tIns="45718" rIns="91438" bIns="4571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6DF896F-7045-4BB8-B83D-60B0AB1CDA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38" tIns="45718" rIns="91438" bIns="4571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38" tIns="45718" rIns="91438" bIns="4571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38" tIns="45718" rIns="91438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56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38" tIns="45718" rIns="91438" bIns="4571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6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38" tIns="45718" rIns="91438" bIns="4571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E525F73-4468-481E-A242-0F89A7EF6C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8298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8298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EC464-A8DA-4F23-B652-3EA0390120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C86AF-9BC8-4733-910A-AFBAAEDFD0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473B7-F158-4280-AEF9-0AEA42166B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8AD86-CE15-4E82-AE55-EC91621A8D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34D95-DB03-4C22-9230-24551841F9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D2EB8-648E-48F3-A1FE-72DE6A35AD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F81C2-879E-4446-996B-76A6A73781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7CE0A-10A1-4E17-A6F1-E059012990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EEB09-D67E-407C-846E-03DDFEB912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F6F7A-184D-4CD5-8CF5-CBC7433A2C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4D04F-900B-437A-A604-67C27C1DB0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4FF44-31E9-4CC0-BCD6-9BDAABF89D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CA377-CF52-4AD1-8A40-D3A14F507D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195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0E6B87F-0EE3-4C03-ACBB-1D401FB39E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8195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195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196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196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38196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8196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8196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196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p:transition spd="med">
    <p:rand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exp2010@yandex.ru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4644441@mail.ru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18" Type="http://schemas.openxmlformats.org/officeDocument/2006/relationships/image" Target="../media/image29.jpeg"/><Relationship Id="rId26" Type="http://schemas.openxmlformats.org/officeDocument/2006/relationships/image" Target="../media/image35.jpeg"/><Relationship Id="rId3" Type="http://schemas.openxmlformats.org/officeDocument/2006/relationships/image" Target="../media/image16.jpeg"/><Relationship Id="rId21" Type="http://schemas.openxmlformats.org/officeDocument/2006/relationships/image" Target="../media/image32.jpeg"/><Relationship Id="rId34" Type="http://schemas.openxmlformats.org/officeDocument/2006/relationships/image" Target="../media/image57.pn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5" Type="http://schemas.openxmlformats.org/officeDocument/2006/relationships/image" Target="../media/image34.gif"/><Relationship Id="rId33" Type="http://schemas.openxmlformats.org/officeDocument/2006/relationships/image" Target="../media/image56.jpeg"/><Relationship Id="rId38" Type="http://schemas.openxmlformats.org/officeDocument/2006/relationships/image" Target="../media/image43.png"/><Relationship Id="rId2" Type="http://schemas.openxmlformats.org/officeDocument/2006/relationships/image" Target="../media/image15.jpeg"/><Relationship Id="rId16" Type="http://schemas.openxmlformats.org/officeDocument/2006/relationships/image" Target="../media/image52.jpeg"/><Relationship Id="rId20" Type="http://schemas.openxmlformats.org/officeDocument/2006/relationships/image" Target="../media/image31.png"/><Relationship Id="rId29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24" Type="http://schemas.openxmlformats.org/officeDocument/2006/relationships/image" Target="../media/image54.jpeg"/><Relationship Id="rId32" Type="http://schemas.openxmlformats.org/officeDocument/2006/relationships/image" Target="../media/image55.jpeg"/><Relationship Id="rId37" Type="http://schemas.openxmlformats.org/officeDocument/2006/relationships/image" Target="../media/image42.jpe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23" Type="http://schemas.openxmlformats.org/officeDocument/2006/relationships/image" Target="../media/image53.jpeg"/><Relationship Id="rId28" Type="http://schemas.openxmlformats.org/officeDocument/2006/relationships/image" Target="../media/image37.png"/><Relationship Id="rId36" Type="http://schemas.openxmlformats.org/officeDocument/2006/relationships/image" Target="../media/image41.jpeg"/><Relationship Id="rId10" Type="http://schemas.openxmlformats.org/officeDocument/2006/relationships/image" Target="../media/image22.jpeg"/><Relationship Id="rId19" Type="http://schemas.openxmlformats.org/officeDocument/2006/relationships/image" Target="../media/image30.jpeg"/><Relationship Id="rId31" Type="http://schemas.openxmlformats.org/officeDocument/2006/relationships/image" Target="../media/image40.jpeg"/><Relationship Id="rId4" Type="http://schemas.openxmlformats.org/officeDocument/2006/relationships/image" Target="../media/image51.jpeg"/><Relationship Id="rId9" Type="http://schemas.openxmlformats.org/officeDocument/2006/relationships/image" Target="../media/image21.png"/><Relationship Id="rId14" Type="http://schemas.openxmlformats.org/officeDocument/2006/relationships/image" Target="../media/image26.jpeg"/><Relationship Id="rId22" Type="http://schemas.openxmlformats.org/officeDocument/2006/relationships/image" Target="../media/image33.png"/><Relationship Id="rId27" Type="http://schemas.openxmlformats.org/officeDocument/2006/relationships/image" Target="../media/image36.jpeg"/><Relationship Id="rId30" Type="http://schemas.openxmlformats.org/officeDocument/2006/relationships/image" Target="../media/image39.jpeg"/><Relationship Id="rId35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9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18" Type="http://schemas.openxmlformats.org/officeDocument/2006/relationships/image" Target="../media/image30.jpeg"/><Relationship Id="rId26" Type="http://schemas.openxmlformats.org/officeDocument/2006/relationships/image" Target="../media/image38.jpeg"/><Relationship Id="rId3" Type="http://schemas.openxmlformats.org/officeDocument/2006/relationships/image" Target="../media/image15.jpeg"/><Relationship Id="rId21" Type="http://schemas.openxmlformats.org/officeDocument/2006/relationships/image" Target="../media/image33.png"/><Relationship Id="rId34" Type="http://schemas.openxmlformats.org/officeDocument/2006/relationships/image" Target="../media/image46.jpe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17" Type="http://schemas.openxmlformats.org/officeDocument/2006/relationships/image" Target="../media/image29.jpeg"/><Relationship Id="rId25" Type="http://schemas.openxmlformats.org/officeDocument/2006/relationships/image" Target="../media/image37.png"/><Relationship Id="rId33" Type="http://schemas.openxmlformats.org/officeDocument/2006/relationships/image" Target="../media/image45.jpeg"/><Relationship Id="rId2" Type="http://schemas.openxmlformats.org/officeDocument/2006/relationships/image" Target="../media/image1.jpeg"/><Relationship Id="rId16" Type="http://schemas.openxmlformats.org/officeDocument/2006/relationships/image" Target="../media/image28.png"/><Relationship Id="rId20" Type="http://schemas.openxmlformats.org/officeDocument/2006/relationships/image" Target="../media/image32.jpeg"/><Relationship Id="rId29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24" Type="http://schemas.openxmlformats.org/officeDocument/2006/relationships/image" Target="../media/image36.jpeg"/><Relationship Id="rId32" Type="http://schemas.openxmlformats.org/officeDocument/2006/relationships/image" Target="../media/image44.jpe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23" Type="http://schemas.openxmlformats.org/officeDocument/2006/relationships/image" Target="../media/image35.jpeg"/><Relationship Id="rId28" Type="http://schemas.openxmlformats.org/officeDocument/2006/relationships/image" Target="../media/image40.jpeg"/><Relationship Id="rId36" Type="http://schemas.openxmlformats.org/officeDocument/2006/relationships/image" Target="../media/image48.png"/><Relationship Id="rId10" Type="http://schemas.openxmlformats.org/officeDocument/2006/relationships/image" Target="../media/image22.jpeg"/><Relationship Id="rId19" Type="http://schemas.openxmlformats.org/officeDocument/2006/relationships/image" Target="../media/image31.png"/><Relationship Id="rId31" Type="http://schemas.openxmlformats.org/officeDocument/2006/relationships/image" Target="../media/image43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Relationship Id="rId14" Type="http://schemas.openxmlformats.org/officeDocument/2006/relationships/image" Target="../media/image26.jpeg"/><Relationship Id="rId22" Type="http://schemas.openxmlformats.org/officeDocument/2006/relationships/image" Target="../media/image34.gif"/><Relationship Id="rId27" Type="http://schemas.openxmlformats.org/officeDocument/2006/relationships/image" Target="../media/image39.jpeg"/><Relationship Id="rId30" Type="http://schemas.openxmlformats.org/officeDocument/2006/relationships/image" Target="../media/image42.jpeg"/><Relationship Id="rId35" Type="http://schemas.openxmlformats.org/officeDocument/2006/relationships/image" Target="../media/image4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2340864" y="348489"/>
            <a:ext cx="60533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/>
              <a:t>Фонд содействия защите прав потребителей «Центр сертификации» (Фонд «Центр сертификации»)</a:t>
            </a:r>
            <a:endParaRPr lang="ru-RU" sz="2400" b="1" dirty="0">
              <a:latin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4568" y="2039076"/>
            <a:ext cx="76098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	 Орган по сертификации  Фонда содействия защите прав потребителей «Центр сертификации» создан в апреле 1999 года на базе Фонда содействия защите прав потребителей «Центр сертификации» для развития национальной системы сертификации и проведения практической деятельности по сертификации транспортных средств. </a:t>
            </a:r>
          </a:p>
          <a:p>
            <a:pPr algn="just"/>
            <a:endParaRPr lang="ru-RU" sz="2000" b="1" dirty="0" smtClean="0"/>
          </a:p>
          <a:p>
            <a:pPr algn="just"/>
            <a:r>
              <a:rPr lang="ru-RU" sz="2000" b="1" dirty="0" smtClean="0"/>
              <a:t>	Аккредитован Федеральной службой по аккредитации в качестве Органа по сертификации 16.09.2014г. (аттестат аккредитации № </a:t>
            </a:r>
            <a:r>
              <a:rPr lang="en-US" sz="2000" b="1" dirty="0" smtClean="0"/>
              <a:t>POCC RU</a:t>
            </a:r>
            <a:r>
              <a:rPr lang="ru-RU" sz="2000" b="1" dirty="0" smtClean="0"/>
              <a:t>.0001.11</a:t>
            </a:r>
            <a:r>
              <a:rPr lang="en-US" sz="2000" b="1" dirty="0" smtClean="0"/>
              <a:t>MT</a:t>
            </a:r>
            <a:r>
              <a:rPr lang="ru-RU" sz="2000" b="1" dirty="0" smtClean="0"/>
              <a:t>27).</a:t>
            </a:r>
          </a:p>
          <a:p>
            <a:pPr algn="ctr"/>
            <a:endParaRPr lang="ru-RU" sz="2000" b="1" dirty="0" smtClean="0"/>
          </a:p>
          <a:p>
            <a:pPr algn="ctr"/>
            <a:endParaRPr lang="en-GB" sz="2000" b="1" u="sng" dirty="0">
              <a:latin typeface="Tahoma" pitchFamily="34" charset="0"/>
            </a:endParaRPr>
          </a:p>
        </p:txBody>
      </p:sp>
      <p:pic>
        <p:nvPicPr>
          <p:cNvPr id="4" name="Рисунок 3" descr="logos без 10 летия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192" y="274320"/>
            <a:ext cx="2249424" cy="17099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9456" y="274324"/>
          <a:ext cx="8723376" cy="4764017"/>
        </p:xfrm>
        <a:graphic>
          <a:graphicData uri="http://schemas.openxmlformats.org/drawingml/2006/table">
            <a:tbl>
              <a:tblPr/>
              <a:tblGrid>
                <a:gridCol w="260122"/>
                <a:gridCol w="5966942"/>
                <a:gridCol w="2496312"/>
              </a:tblGrid>
              <a:tr h="1826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Транспортные средства и  системы питания на сжиженном нефтяном газе (СНГ) 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67-01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bg2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lang="ru-RU" sz="900" b="1" dirty="0">
                        <a:solidFill>
                          <a:schemeClr val="bg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Оснащение боковыми защитными устройствами транспортных средств для перевозки грузов 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73-00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59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Стояночные огни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77-00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37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Рулевое управление 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79-01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Дневные ходовые огни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87-00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Оснащение устройствами ограничения максимальной скорости 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89-00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Боковые габаритные фонари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91-00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41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Оснащение передними защитными устройствами транспортных средств для перевозки грузов 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93-00 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bg2"/>
                          </a:solidFill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  <a:endParaRPr lang="ru-RU" sz="900" b="1" dirty="0">
                        <a:solidFill>
                          <a:schemeClr val="bg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Светоотражающая маркировка</a:t>
                      </a:r>
                      <a:r>
                        <a:rPr lang="en-US" sz="90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900" dirty="0">
                        <a:solidFill>
                          <a:schemeClr val="bg2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104-00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62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Транспортные средства и  системы питания на компримированном природном газе (КПГ) 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110-00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Фары ближнего и дальнего света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 112-00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Уровень шума от качения шин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117-02, стадия 1 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46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Органы управления транспортных средств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идентификация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121-00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47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Системы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отопления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122-00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Замки и петли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дверей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Глобальные технические правила № 1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Внутренний шум 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Пункт 2 Приложения 3 к  </a:t>
                      </a:r>
                      <a:r>
                        <a:rPr lang="ru-RU" sz="900" spc="-1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ТР ТС 018/2011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Содержание вредных (загрязняющих) веществ в воздухе обитаемого помещения транспортного средства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Пункт 3 Приложения 3 к  </a:t>
                      </a:r>
                      <a:r>
                        <a:rPr lang="ru-RU" sz="900" spc="-1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ТР ТС 018/2011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2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bg2"/>
                          </a:solidFill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  <a:endParaRPr lang="ru-RU" sz="900" b="1" dirty="0">
                        <a:solidFill>
                          <a:schemeClr val="bg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Устойчивость 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Пункт 4 Приложения 3 к  </a:t>
                      </a:r>
                      <a:r>
                        <a:rPr lang="ru-RU" sz="900" spc="-1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ТР ТС 018/2011</a:t>
                      </a:r>
                      <a:endParaRPr lang="ru-RU" sz="900" dirty="0">
                        <a:solidFill>
                          <a:schemeClr val="bg2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952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52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Передняя обзорность 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Пункт 5 Приложения 3 к  </a:t>
                      </a:r>
                      <a:r>
                        <a:rPr lang="ru-RU" sz="900" spc="-1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ТР ТС 018/2011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53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Вентиляция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отопление и кондиционирование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Пункт 6 Приложения 3 к  </a:t>
                      </a:r>
                      <a:r>
                        <a:rPr lang="ru-RU" sz="900" spc="-1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ТР ТС 018/2011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2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bg2"/>
                          </a:solidFill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  <a:endParaRPr lang="ru-RU" sz="900" b="1" dirty="0">
                        <a:solidFill>
                          <a:schemeClr val="bg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Защита от разбрызгивания из под колес 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Пункт 9 Приложения 3 к </a:t>
                      </a:r>
                      <a:r>
                        <a:rPr lang="ru-RU" sz="900" spc="-10" dirty="0" smtClean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ТР</a:t>
                      </a:r>
                      <a:r>
                        <a:rPr lang="ru-RU" sz="900" spc="-1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ТС 018/2011</a:t>
                      </a:r>
                      <a:endParaRPr lang="ru-RU" sz="900" dirty="0">
                        <a:solidFill>
                          <a:schemeClr val="bg2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4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bg2"/>
                          </a:solidFill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  <a:endParaRPr lang="ru-RU" sz="900" b="1" dirty="0">
                        <a:solidFill>
                          <a:schemeClr val="bg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Весовые ограничения, действующие в отношении транспортных средств 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Пункт 14 приложения №3 к </a:t>
                      </a:r>
                      <a:r>
                        <a:rPr lang="ru-RU" sz="900" spc="-10" dirty="0" smtClean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ТР</a:t>
                      </a:r>
                      <a:r>
                        <a:rPr lang="ru-RU" sz="900" spc="-1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ТС 018/2011</a:t>
                      </a:r>
                      <a:endParaRPr lang="ru-RU" sz="900" dirty="0">
                        <a:solidFill>
                          <a:schemeClr val="bg2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4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Оснащение устройством вызова экстренных оперативных служб 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Пункт 16 Приложения № 3 к </a:t>
                      </a:r>
                      <a:r>
                        <a:rPr lang="ru-RU" sz="900" spc="-1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ТР</a:t>
                      </a:r>
                      <a:r>
                        <a:rPr lang="ru-RU" sz="900" spc="-1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ТС 018/2011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46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900" b="1" dirty="0" smtClean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57</a:t>
                      </a:r>
                      <a:endParaRPr lang="ru-RU" sz="900" b="1" dirty="0">
                        <a:solidFill>
                          <a:schemeClr val="bg2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90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Спец. требования 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90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приложения № </a:t>
                      </a:r>
                      <a:r>
                        <a:rPr lang="ru-RU" sz="900" dirty="0" smtClean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  <a:r>
                        <a:rPr lang="ru-RU" sz="900" baseline="0" dirty="0" smtClean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</a:t>
                      </a:r>
                      <a:r>
                        <a:rPr lang="ru-RU" sz="90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r>
                        <a:rPr lang="ru-RU" sz="900" spc="-1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ТР ТС 018/2011</a:t>
                      </a:r>
                      <a:endParaRPr lang="ru-RU" sz="900" dirty="0">
                        <a:solidFill>
                          <a:schemeClr val="bg2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18597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900" b="1" dirty="0" smtClean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58</a:t>
                      </a:r>
                      <a:endParaRPr lang="ru-RU" sz="900" b="1" dirty="0">
                        <a:solidFill>
                          <a:schemeClr val="bg2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90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Маркировка и возможность идентификации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90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приложение № 7 </a:t>
                      </a:r>
                      <a:r>
                        <a:rPr lang="ru-RU" sz="900" spc="-1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 ТР ТС 018/2011</a:t>
                      </a:r>
                      <a:endParaRPr lang="ru-RU" sz="900" dirty="0">
                        <a:solidFill>
                          <a:schemeClr val="bg2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65760" y="5399639"/>
            <a:ext cx="8403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Цветом выделены свойства, которые должен, как правило, 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выполнять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надстройщик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168" y="5559551"/>
            <a:ext cx="8705088" cy="1133857"/>
          </a:xfrm>
        </p:spPr>
        <p:txBody>
          <a:bodyPr/>
          <a:lstStyle/>
          <a:p>
            <a:r>
              <a:rPr lang="ru-RU" sz="1600" dirty="0" smtClean="0">
                <a:effectLst/>
                <a:latin typeface="Arial" pitchFamily="34" charset="0"/>
                <a:cs typeface="Arial" pitchFamily="34" charset="0"/>
              </a:rPr>
              <a:t>Перечень свойств, выделенный цветом, </a:t>
            </a:r>
            <a:r>
              <a:rPr lang="ru-RU" sz="1600" dirty="0" err="1" smtClean="0">
                <a:effectLst/>
                <a:latin typeface="Arial" pitchFamily="34" charset="0"/>
                <a:cs typeface="Arial" pitchFamily="34" charset="0"/>
              </a:rPr>
              <a:t>надстройщик</a:t>
            </a:r>
            <a:r>
              <a:rPr lang="ru-RU" sz="1600" dirty="0" smtClean="0">
                <a:effectLst/>
                <a:latin typeface="Arial" pitchFamily="34" charset="0"/>
                <a:cs typeface="Arial" pitchFamily="34" charset="0"/>
              </a:rPr>
              <a:t> должен выполнять обязательно.</a:t>
            </a:r>
            <a:br>
              <a:rPr lang="ru-RU" sz="1600" dirty="0" smtClean="0">
                <a:effectLst/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effectLst/>
                <a:latin typeface="Arial" pitchFamily="34" charset="0"/>
                <a:cs typeface="Arial" pitchFamily="34" charset="0"/>
              </a:rPr>
              <a:t>Остальные свойства, указанные в полном перечне, подтверждаются </a:t>
            </a:r>
            <a:r>
              <a:rPr lang="ru-RU" sz="1600" dirty="0" err="1" smtClean="0">
                <a:effectLst/>
                <a:latin typeface="Arial" pitchFamily="34" charset="0"/>
                <a:cs typeface="Arial" pitchFamily="34" charset="0"/>
              </a:rPr>
              <a:t>надстройщиком</a:t>
            </a:r>
            <a:r>
              <a:rPr lang="ru-RU" sz="1600" dirty="0" smtClean="0">
                <a:effectLst/>
                <a:latin typeface="Arial" pitchFamily="34" charset="0"/>
                <a:cs typeface="Arial" pitchFamily="34" charset="0"/>
              </a:rPr>
              <a:t> уже с учетом конкретного транспортного средства. </a:t>
            </a:r>
            <a:br>
              <a:rPr lang="ru-RU" sz="1600" dirty="0" smtClean="0">
                <a:effectLst/>
                <a:latin typeface="Arial" pitchFamily="34" charset="0"/>
                <a:cs typeface="Arial" pitchFamily="34" charset="0"/>
              </a:rPr>
            </a:br>
            <a:endParaRPr lang="ru-RU" sz="1600" dirty="0"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37744" y="420625"/>
          <a:ext cx="8586216" cy="4942682"/>
        </p:xfrm>
        <a:graphic>
          <a:graphicData uri="http://schemas.openxmlformats.org/drawingml/2006/table">
            <a:tbl>
              <a:tblPr/>
              <a:tblGrid>
                <a:gridCol w="499632"/>
                <a:gridCol w="4584432"/>
                <a:gridCol w="3502152"/>
              </a:tblGrid>
              <a:tr h="216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b="1" dirty="0" smtClean="0">
                          <a:solidFill>
                            <a:schemeClr val="bg2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200" b="1" dirty="0">
                        <a:solidFill>
                          <a:schemeClr val="bg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Интерфейс</a:t>
                      </a: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-1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пункт 15 ТР ТС 018/2011</a:t>
                      </a:r>
                      <a:endParaRPr lang="ru-RU" sz="1200" b="1" dirty="0">
                        <a:solidFill>
                          <a:schemeClr val="bg2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797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Световозвращатели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3-02</a:t>
                      </a: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4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Устойчивость к воздействию внешних источников электромагнитного излучения и электромагнитная совместимость </a:t>
                      </a: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10-03</a:t>
                      </a: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35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b="1" dirty="0" smtClean="0">
                          <a:solidFill>
                            <a:schemeClr val="bg2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200" b="1" dirty="0">
                        <a:solidFill>
                          <a:schemeClr val="bg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Оснащение устройствами освещения и световой сигнализации </a:t>
                      </a:r>
                      <a:endParaRPr lang="ru-RU" sz="1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48-03, 04</a:t>
                      </a:r>
                      <a:endParaRPr lang="ru-RU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337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Оснащение задними защитными устройствами транспортных средств для перевозки грузов </a:t>
                      </a: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58-02</a:t>
                      </a: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35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Оснащение боковыми защитными устройствами транспортных средств для перевозки грузов </a:t>
                      </a: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73-00</a:t>
                      </a: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3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Светоотражающая маркировка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104-00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3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Устойчивость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Пункт 4 Приложения 3 к </a:t>
                      </a:r>
                      <a:r>
                        <a:rPr lang="ru-RU" sz="1200" b="1" spc="-1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ТР</a:t>
                      </a:r>
                      <a:r>
                        <a:rPr lang="ru-RU" sz="1200" b="1" spc="-1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ТС 018/2011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3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Защита от разбрызгивания из под колес </a:t>
                      </a: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Пункт 9 Приложения 3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ТР</a:t>
                      </a:r>
                      <a:r>
                        <a:rPr lang="ru-RU" sz="1200" b="1" spc="-1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ТС 018/2011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7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b="1" dirty="0" smtClean="0">
                          <a:solidFill>
                            <a:schemeClr val="bg2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200" b="1" dirty="0">
                        <a:solidFill>
                          <a:schemeClr val="bg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Весовые ограничения, действующие в отношении транспортных средств </a:t>
                      </a:r>
                      <a:endParaRPr lang="ru-RU" sz="1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Пункт 14 приложения №3 к </a:t>
                      </a:r>
                      <a:r>
                        <a:rPr lang="ru-RU" sz="1200" b="1" spc="-10" dirty="0" smtClean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ТР</a:t>
                      </a:r>
                      <a:r>
                        <a:rPr lang="ru-RU" sz="1200" b="1" spc="-1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ТС 018/2011</a:t>
                      </a:r>
                      <a:endParaRPr lang="ru-RU" sz="1200" b="1" dirty="0">
                        <a:solidFill>
                          <a:schemeClr val="bg2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16888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Спец. требования </a:t>
                      </a: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приложения № 6 к </a:t>
                      </a:r>
                      <a:r>
                        <a:rPr lang="ru-RU" sz="1200" b="1" spc="-1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ТР ТС 018/2011</a:t>
                      </a:r>
                      <a:endParaRPr lang="ru-RU" sz="1200" b="1" dirty="0">
                        <a:solidFill>
                          <a:schemeClr val="bg2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62398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Маркировка и возможность идентификации</a:t>
                      </a: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приложение № 7 </a:t>
                      </a:r>
                      <a:r>
                        <a:rPr lang="ru-RU" sz="1200" b="1" spc="-1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 ТР ТС 018/2011</a:t>
                      </a:r>
                      <a:endParaRPr lang="ru-RU" sz="1200" b="1" dirty="0">
                        <a:solidFill>
                          <a:schemeClr val="bg2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30936" y="896113"/>
            <a:ext cx="7708392" cy="3456432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		Надеемся на доброе сотрудничество со всеми заинтересованными организациями в вопросах сертификации выпускаемой продукции, гарантируем беспристрастное, доброжелательное и компетентное отношение к заказчикам.</a:t>
            </a:r>
          </a:p>
          <a:p>
            <a:pPr algn="ctr"/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484632" y="4690872"/>
            <a:ext cx="8339328" cy="1764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Адрес:</a:t>
            </a:r>
            <a:r>
              <a:rPr kumimoji="0" lang="ru-RU" sz="1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140170, Россия, Московская область</a:t>
            </a:r>
            <a:r>
              <a:rPr kumimoji="0" lang="ru-RU" sz="1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г.Бронницы, ул.Ленинская д.14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ФИО руководителя: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Генеральный директор - Соловов Андрей Львович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ru-RU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	       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Руководитель ОС – Бронников Вадим Валерьевич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Телефон/факс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(496)466-53-02, 466-61-76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E-mail	</a:t>
            </a:r>
            <a:r>
              <a:rPr lang="ru-RU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                 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4666176@mail.ru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20358" y="1838961"/>
            <a:ext cx="846296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dirty="0">
                <a:latin typeface="Tahoma" pitchFamily="34" charset="0"/>
              </a:rPr>
              <a:t>Испытательная лаборатория </a:t>
            </a:r>
            <a:r>
              <a:rPr lang="ru-RU" sz="2800" dirty="0" smtClean="0">
                <a:latin typeface="Tahoma" pitchFamily="34" charset="0"/>
              </a:rPr>
              <a:t>механических </a:t>
            </a:r>
            <a:r>
              <a:rPr lang="ru-RU" sz="2800" dirty="0">
                <a:latin typeface="Tahoma" pitchFamily="34" charset="0"/>
              </a:rPr>
              <a:t>транспортных средств и прицепов, </a:t>
            </a:r>
            <a:br>
              <a:rPr lang="ru-RU" sz="2800" dirty="0">
                <a:latin typeface="Tahoma" pitchFamily="34" charset="0"/>
              </a:rPr>
            </a:br>
            <a:r>
              <a:rPr lang="ru-RU" sz="2800" dirty="0">
                <a:latin typeface="Tahoma" pitchFamily="34" charset="0"/>
              </a:rPr>
              <a:t>их </a:t>
            </a:r>
            <a:r>
              <a:rPr lang="ru-RU" sz="2800" dirty="0" smtClean="0">
                <a:latin typeface="Tahoma" pitchFamily="34" charset="0"/>
              </a:rPr>
              <a:t>составных </a:t>
            </a:r>
            <a:r>
              <a:rPr lang="ru-RU" sz="2800" dirty="0">
                <a:latin typeface="Tahoma" pitchFamily="34" charset="0"/>
              </a:rPr>
              <a:t>частей </a:t>
            </a:r>
            <a:r>
              <a:rPr lang="ru-RU" sz="2800" dirty="0" smtClean="0">
                <a:latin typeface="Tahoma" pitchFamily="34" charset="0"/>
              </a:rPr>
              <a:t>и предметов оборудования</a:t>
            </a:r>
            <a:endParaRPr lang="ru-RU" sz="2800" dirty="0">
              <a:latin typeface="Tahoma" pitchFamily="34" charset="0"/>
            </a:endParaRPr>
          </a:p>
          <a:p>
            <a:pPr algn="ctr"/>
            <a:endParaRPr lang="ru-RU" sz="2800" dirty="0">
              <a:latin typeface="Tahoma" pitchFamily="34" charset="0"/>
            </a:endParaRPr>
          </a:p>
        </p:txBody>
      </p:sp>
      <p:pic>
        <p:nvPicPr>
          <p:cNvPr id="6" name="Рисунок 5" descr="Эксперимент New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9144000" cy="147333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</p:pic>
      <p:sp>
        <p:nvSpPr>
          <p:cNvPr id="8" name="TextBox 7"/>
          <p:cNvSpPr txBox="1"/>
          <p:nvPr/>
        </p:nvSpPr>
        <p:spPr>
          <a:xfrm>
            <a:off x="853440" y="4988560"/>
            <a:ext cx="7609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ahoma" pitchFamily="34" charset="0"/>
              </a:rPr>
              <a:t>ИЛ «Эксперимент» введена в технические службы </a:t>
            </a:r>
            <a:r>
              <a:rPr lang="en-US" sz="2000" dirty="0" smtClean="0">
                <a:latin typeface="Tahoma" pitchFamily="34" charset="0"/>
              </a:rPr>
              <a:t>(</a:t>
            </a:r>
            <a:r>
              <a:rPr lang="ru-RU" sz="2000" dirty="0" smtClean="0">
                <a:latin typeface="Tahoma" pitchFamily="34" charset="0"/>
              </a:rPr>
              <a:t>22</a:t>
            </a:r>
            <a:r>
              <a:rPr lang="en-US" sz="2000" dirty="0" smtClean="0">
                <a:latin typeface="Tahoma" pitchFamily="34" charset="0"/>
              </a:rPr>
              <a:t>N)</a:t>
            </a:r>
            <a:r>
              <a:rPr lang="ru-RU" sz="2000" dirty="0" smtClean="0">
                <a:latin typeface="Tahoma" pitchFamily="34" charset="0"/>
              </a:rPr>
              <a:t> «Женевского соглашения 1958 г.» документом</a:t>
            </a:r>
            <a:endParaRPr lang="en-US" sz="2000" dirty="0" smtClean="0">
              <a:latin typeface="Tahoma" pitchFamily="34" charset="0"/>
            </a:endParaRPr>
          </a:p>
          <a:p>
            <a:pPr algn="ctr"/>
            <a:r>
              <a:rPr lang="en-US" sz="2000" dirty="0" smtClean="0">
                <a:latin typeface="Tahoma" pitchFamily="34" charset="0"/>
              </a:rPr>
              <a:t>ECE/TRANS/WP.29/343/Rev.17/Amend.2 5 </a:t>
            </a:r>
            <a:endParaRPr lang="ru-RU" sz="2000" dirty="0" smtClean="0">
              <a:latin typeface="Tahoma" pitchFamily="34" charset="0"/>
            </a:endParaRPr>
          </a:p>
          <a:p>
            <a:pPr algn="ctr"/>
            <a:r>
              <a:rPr lang="en-US" sz="2000" dirty="0" smtClean="0">
                <a:latin typeface="Tahoma" pitchFamily="34" charset="0"/>
              </a:rPr>
              <a:t>November </a:t>
            </a:r>
            <a:r>
              <a:rPr lang="en-GB" sz="2000" dirty="0" smtClean="0">
                <a:latin typeface="Tahoma" pitchFamily="34" charset="0"/>
              </a:rPr>
              <a:t>2009 </a:t>
            </a:r>
            <a:r>
              <a:rPr lang="ru-RU" sz="2000" dirty="0" smtClean="0">
                <a:latin typeface="Tahoma" pitchFamily="34" charset="0"/>
              </a:rPr>
              <a:t>от</a:t>
            </a:r>
            <a:r>
              <a:rPr lang="en-US" sz="2000" dirty="0" smtClean="0">
                <a:latin typeface="Tahoma" pitchFamily="34" charset="0"/>
              </a:rPr>
              <a:t> </a:t>
            </a:r>
            <a:r>
              <a:rPr lang="en-GB" sz="2000" dirty="0" smtClean="0">
                <a:latin typeface="Tahoma" pitchFamily="34" charset="0"/>
              </a:rPr>
              <a:t>10-13 November 2009</a:t>
            </a:r>
            <a:endParaRPr lang="en-GB" sz="2000" u="sng" dirty="0"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66240" y="3525520"/>
            <a:ext cx="5516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dirty="0" smtClean="0">
                <a:solidFill>
                  <a:srgbClr val="FFFF00"/>
                </a:solidFill>
                <a:latin typeface="Tahoma" pitchFamily="34" charset="0"/>
              </a:rPr>
              <a:t>ООО «Эксперимент»</a:t>
            </a:r>
            <a:endParaRPr lang="ru-RU" sz="4000" dirty="0">
              <a:solidFill>
                <a:srgbClr val="FFFF00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8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Эксперимент New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9144000" cy="147333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</p:pic>
      <p:pic>
        <p:nvPicPr>
          <p:cNvPr id="5" name="Рисунок 4" descr="аттестат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60" y="1716319"/>
            <a:ext cx="7142480" cy="4984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Эксперимент New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9144000" cy="147333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</p:pic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640080" y="2997201"/>
            <a:ext cx="80873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Garamond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ТР ТС 010/2011 «О безопасности машин и оборудования»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Garamond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5360" y="1727200"/>
            <a:ext cx="679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hangingPunct="0"/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Испытания, проводимые в рамках Технических регламентов</a:t>
            </a:r>
            <a:r>
              <a:rPr lang="ru-RU" sz="2000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Таможенного союза: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80720" y="4064001"/>
            <a:ext cx="80873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/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ТР ТС </a:t>
            </a:r>
            <a:r>
              <a:rPr lang="ru-RU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018/2011 «О безопасности колесных транспортных средств»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80720" y="5110481"/>
            <a:ext cx="808736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lang="ru-RU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ТР ТС 031/2012 «О безопасности сельскохозяйственных и лесохозяйственных тракторов и прицепов к ним»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Эксперимент New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9144000" cy="147333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</p:pic>
      <p:sp>
        <p:nvSpPr>
          <p:cNvPr id="8" name="Прямоугольник 7"/>
          <p:cNvSpPr/>
          <p:nvPr/>
        </p:nvSpPr>
        <p:spPr>
          <a:xfrm>
            <a:off x="274320" y="2053810"/>
            <a:ext cx="86410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/>
              <a:t>Юридический адрес: 140170, Россия, Московская область, г.Бронницы, 			       ул.Ленинская д.14</a:t>
            </a:r>
            <a:endParaRPr lang="en-US" b="1" dirty="0" smtClean="0"/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b="1" dirty="0" smtClean="0"/>
              <a:t>Фактический адрес: 140170, Россия, Московская область, г.Бронницы, 				       ул.Ленинская д.14 ; 140166, Россия, Московская область, 			       Раменский район, село </a:t>
            </a:r>
            <a:r>
              <a:rPr lang="ru-RU" b="1" dirty="0" err="1" smtClean="0"/>
              <a:t>Рыболово</a:t>
            </a:r>
            <a:r>
              <a:rPr lang="ru-RU" b="1" dirty="0" smtClean="0"/>
              <a:t>, строение «Здание»</a:t>
            </a:r>
            <a:endParaRPr lang="en-US" b="1" dirty="0" smtClean="0"/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b="1" dirty="0" smtClean="0"/>
              <a:t>ФИО руководителя: </a:t>
            </a:r>
            <a:r>
              <a:rPr lang="en-US" b="1" dirty="0" smtClean="0"/>
              <a:t>  </a:t>
            </a:r>
            <a:r>
              <a:rPr lang="ru-RU" b="1" dirty="0" smtClean="0"/>
              <a:t>Генеральный директор -  Соловов Андрей Львович</a:t>
            </a:r>
          </a:p>
          <a:p>
            <a:pPr>
              <a:buNone/>
            </a:pPr>
            <a:r>
              <a:rPr lang="ru-RU" b="1" dirty="0" smtClean="0"/>
              <a:t>		       Руководитель ИЛ – 	     </a:t>
            </a:r>
            <a:r>
              <a:rPr lang="ru-RU" b="1" dirty="0" err="1" smtClean="0"/>
              <a:t>Лощаков</a:t>
            </a:r>
            <a:r>
              <a:rPr lang="ru-RU" b="1" dirty="0" smtClean="0"/>
              <a:t> Георгий Васильевич</a:t>
            </a:r>
            <a:endParaRPr lang="en-US" b="1" dirty="0" smtClean="0"/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b="1" dirty="0" smtClean="0"/>
              <a:t>Телефон/факс	</a:t>
            </a:r>
            <a:r>
              <a:rPr lang="en-US" b="1" dirty="0" smtClean="0"/>
              <a:t>   </a:t>
            </a:r>
            <a:r>
              <a:rPr lang="ru-RU" b="1" dirty="0" smtClean="0"/>
              <a:t>(496)464-44-41, 466-61-76</a:t>
            </a:r>
            <a:endParaRPr lang="en-US" b="1" dirty="0" smtClean="0"/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en-US" b="1" dirty="0" smtClean="0"/>
              <a:t>E-mail		</a:t>
            </a:r>
            <a:r>
              <a:rPr lang="ru-RU" b="1" dirty="0" smtClean="0"/>
              <a:t>    </a:t>
            </a:r>
            <a:r>
              <a:rPr lang="en-US" b="1" dirty="0" smtClean="0">
                <a:hlinkClick r:id="rId3"/>
              </a:rPr>
              <a:t>exp2010@yandex.ru</a:t>
            </a:r>
            <a:r>
              <a:rPr lang="en-US" b="1" dirty="0" smtClean="0"/>
              <a:t>, </a:t>
            </a:r>
            <a:r>
              <a:rPr lang="en-US" b="1" dirty="0" smtClean="0">
                <a:hlinkClick r:id="rId4"/>
              </a:rPr>
              <a:t>4644441@mail.ru</a:t>
            </a:r>
            <a:endParaRPr lang="en-US" b="1" dirty="0" smtClean="0"/>
          </a:p>
          <a:p>
            <a:pPr>
              <a:buNone/>
            </a:pPr>
            <a:endParaRPr lang="en-US" b="1" dirty="0" smtClean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2ede68f26c77df8d1c9a613abf771463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6216276" y="1093911"/>
            <a:ext cx="2406516" cy="1790299"/>
          </a:xfrm>
          <a:prstGeom prst="rect">
            <a:avLst/>
          </a:prstGeom>
        </p:spPr>
      </p:pic>
      <p:pic>
        <p:nvPicPr>
          <p:cNvPr id="4" name="Рисунок 3" descr="1378459284_avto-fan_kia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1248" y="155127"/>
            <a:ext cx="1044909" cy="770021"/>
          </a:xfrm>
          <a:prstGeom prst="rect">
            <a:avLst/>
          </a:prstGeom>
        </p:spPr>
      </p:pic>
      <p:pic>
        <p:nvPicPr>
          <p:cNvPr id="6" name="Рисунок 5" descr="1378459256_avto-fan_ford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40144" y="1676079"/>
            <a:ext cx="1062890" cy="664143"/>
          </a:xfrm>
          <a:prstGeom prst="rect">
            <a:avLst/>
          </a:prstGeom>
        </p:spPr>
      </p:pic>
      <p:pic>
        <p:nvPicPr>
          <p:cNvPr id="7" name="Рисунок 6" descr="porsche_02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62392" y="1069527"/>
            <a:ext cx="520065" cy="635268"/>
          </a:xfrm>
          <a:prstGeom prst="rect">
            <a:avLst/>
          </a:prstGeom>
        </p:spPr>
      </p:pic>
      <p:pic>
        <p:nvPicPr>
          <p:cNvPr id="8" name="Рисунок 7" descr="скачанные файлы.jpg"/>
          <p:cNvPicPr/>
          <p:nvPr/>
        </p:nvPicPr>
        <p:blipFill>
          <a:blip r:embed="rId6"/>
          <a:stretch>
            <a:fillRect/>
          </a:stretch>
        </p:blipFill>
        <p:spPr>
          <a:xfrm>
            <a:off x="7801176" y="929319"/>
            <a:ext cx="1068605" cy="904775"/>
          </a:xfrm>
          <a:prstGeom prst="rect">
            <a:avLst/>
          </a:prstGeom>
        </p:spPr>
      </p:pic>
      <p:pic>
        <p:nvPicPr>
          <p:cNvPr id="10" name="Рисунок 9" descr="logo-renault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9840" y="1197543"/>
            <a:ext cx="835059" cy="625642"/>
          </a:xfrm>
          <a:prstGeom prst="rect">
            <a:avLst/>
          </a:prstGeom>
        </p:spPr>
      </p:pic>
      <p:pic>
        <p:nvPicPr>
          <p:cNvPr id="11" name="Рисунок 10" descr="istam-honda1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89480" y="1212783"/>
            <a:ext cx="770222" cy="567891"/>
          </a:xfrm>
          <a:prstGeom prst="rect">
            <a:avLst/>
          </a:prstGeom>
        </p:spPr>
      </p:pic>
      <p:pic>
        <p:nvPicPr>
          <p:cNvPr id="12" name="Рисунок 11" descr="1327384775_shacman_logo400.png"/>
          <p:cNvPicPr/>
          <p:nvPr/>
        </p:nvPicPr>
        <p:blipFill>
          <a:blip r:embed="rId9"/>
          <a:stretch>
            <a:fillRect/>
          </a:stretch>
        </p:blipFill>
        <p:spPr>
          <a:xfrm>
            <a:off x="272616" y="322767"/>
            <a:ext cx="1761624" cy="365760"/>
          </a:xfrm>
          <a:prstGeom prst="rect">
            <a:avLst/>
          </a:prstGeom>
        </p:spPr>
      </p:pic>
      <p:pic>
        <p:nvPicPr>
          <p:cNvPr id="13" name="Рисунок 12" descr="index_gallery5.jpg"/>
          <p:cNvPicPr/>
          <p:nvPr/>
        </p:nvPicPr>
        <p:blipFill>
          <a:blip r:embed="rId10"/>
          <a:stretch>
            <a:fillRect/>
          </a:stretch>
        </p:blipFill>
        <p:spPr>
          <a:xfrm>
            <a:off x="141552" y="1910775"/>
            <a:ext cx="1087855" cy="462013"/>
          </a:xfrm>
          <a:prstGeom prst="rect">
            <a:avLst/>
          </a:prstGeom>
        </p:spPr>
      </p:pic>
      <p:pic>
        <p:nvPicPr>
          <p:cNvPr id="14" name="Рисунок 13" descr="logo-maserati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780352" y="837879"/>
            <a:ext cx="943576" cy="972151"/>
          </a:xfrm>
          <a:prstGeom prst="rect">
            <a:avLst/>
          </a:prstGeom>
        </p:spPr>
      </p:pic>
      <p:pic>
        <p:nvPicPr>
          <p:cNvPr id="15" name="Рисунок 14" descr="logo.png"/>
          <p:cNvPicPr/>
          <p:nvPr/>
        </p:nvPicPr>
        <p:blipFill>
          <a:blip r:embed="rId12"/>
          <a:stretch>
            <a:fillRect/>
          </a:stretch>
        </p:blipFill>
        <p:spPr>
          <a:xfrm>
            <a:off x="245184" y="834831"/>
            <a:ext cx="1963754" cy="317633"/>
          </a:xfrm>
          <a:prstGeom prst="rect">
            <a:avLst/>
          </a:prstGeom>
        </p:spPr>
      </p:pic>
      <p:pic>
        <p:nvPicPr>
          <p:cNvPr id="16" name="Рисунок 15" descr="logo-click.png"/>
          <p:cNvPicPr/>
          <p:nvPr/>
        </p:nvPicPr>
        <p:blipFill>
          <a:blip r:embed="rId13"/>
          <a:stretch>
            <a:fillRect/>
          </a:stretch>
        </p:blipFill>
        <p:spPr>
          <a:xfrm>
            <a:off x="3451680" y="310575"/>
            <a:ext cx="953101" cy="433137"/>
          </a:xfrm>
          <a:prstGeom prst="rect">
            <a:avLst/>
          </a:prstGeom>
        </p:spPr>
      </p:pic>
      <p:pic>
        <p:nvPicPr>
          <p:cNvPr id="17" name="Рисунок 16" descr="audi6.jpg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100392" y="216087"/>
            <a:ext cx="866475" cy="644893"/>
          </a:xfrm>
          <a:prstGeom prst="rect">
            <a:avLst/>
          </a:prstGeom>
        </p:spPr>
      </p:pic>
      <p:pic>
        <p:nvPicPr>
          <p:cNvPr id="18" name="Рисунок 17" descr="1000x1000-skoda-logo.jpg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094040" y="185607"/>
            <a:ext cx="796557" cy="808522"/>
          </a:xfrm>
          <a:prstGeom prst="rect">
            <a:avLst/>
          </a:prstGeom>
        </p:spPr>
      </p:pic>
      <p:pic>
        <p:nvPicPr>
          <p:cNvPr id="19" name="Рисунок 18" descr="logo-seat.jpg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051112" y="200847"/>
            <a:ext cx="789473" cy="616017"/>
          </a:xfrm>
          <a:prstGeom prst="rect">
            <a:avLst/>
          </a:prstGeom>
        </p:spPr>
      </p:pic>
      <p:pic>
        <p:nvPicPr>
          <p:cNvPr id="20" name="Рисунок 19" descr="VW.png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250000" y="216087"/>
            <a:ext cx="693219" cy="712269"/>
          </a:xfrm>
          <a:prstGeom prst="rect">
            <a:avLst/>
          </a:prstGeom>
        </p:spPr>
      </p:pic>
      <p:pic>
        <p:nvPicPr>
          <p:cNvPr id="21" name="Рисунок 20" descr="430581.gif"/>
          <p:cNvPicPr/>
          <p:nvPr/>
        </p:nvPicPr>
        <p:blipFill>
          <a:blip r:embed="rId18"/>
          <a:stretch>
            <a:fillRect/>
          </a:stretch>
        </p:blipFill>
        <p:spPr>
          <a:xfrm>
            <a:off x="4488000" y="121599"/>
            <a:ext cx="635467" cy="770021"/>
          </a:xfrm>
          <a:prstGeom prst="rect">
            <a:avLst/>
          </a:prstGeom>
        </p:spPr>
      </p:pic>
      <p:pic>
        <p:nvPicPr>
          <p:cNvPr id="22" name="Рисунок 21" descr="kurgan.jpg"/>
          <p:cNvPicPr/>
          <p:nvPr/>
        </p:nvPicPr>
        <p:blipFill>
          <a:blip r:embed="rId19"/>
          <a:stretch>
            <a:fillRect/>
          </a:stretch>
        </p:blipFill>
        <p:spPr>
          <a:xfrm>
            <a:off x="7886520" y="1846767"/>
            <a:ext cx="1030104" cy="1039528"/>
          </a:xfrm>
          <a:prstGeom prst="rect">
            <a:avLst/>
          </a:prstGeom>
        </p:spPr>
      </p:pic>
      <p:pic>
        <p:nvPicPr>
          <p:cNvPr id="24" name="Рисунок 23" descr="zil.png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502217" y="1566351"/>
            <a:ext cx="1029903" cy="779646"/>
          </a:xfrm>
          <a:prstGeom prst="rect">
            <a:avLst/>
          </a:prstGeom>
        </p:spPr>
      </p:pic>
      <p:pic>
        <p:nvPicPr>
          <p:cNvPr id="25" name="Рисунок 24" descr="logo-setra.jpg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247976" y="3008055"/>
            <a:ext cx="1164857" cy="221381"/>
          </a:xfrm>
          <a:prstGeom prst="rect">
            <a:avLst/>
          </a:prstGeom>
        </p:spPr>
      </p:pic>
      <p:pic>
        <p:nvPicPr>
          <p:cNvPr id="26" name="Рисунок 25" descr="logo-brilliance.png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84224" y="3123879"/>
            <a:ext cx="944847" cy="712270"/>
          </a:xfrm>
          <a:prstGeom prst="rect">
            <a:avLst/>
          </a:prstGeom>
        </p:spPr>
      </p:pic>
      <p:pic>
        <p:nvPicPr>
          <p:cNvPr id="27" name="Рисунок 26" descr="Lab_1S копия.jpg"/>
          <p:cNvPicPr/>
          <p:nvPr/>
        </p:nvPicPr>
        <p:blipFill>
          <a:blip r:embed="rId2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08224" y="3477447"/>
            <a:ext cx="5794609" cy="9336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29" name="Рисунок 28" descr="DAF.jpg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3848461" y="2127183"/>
            <a:ext cx="750971" cy="567890"/>
          </a:xfrm>
          <a:prstGeom prst="rect">
            <a:avLst/>
          </a:prstGeom>
        </p:spPr>
      </p:pic>
      <p:pic>
        <p:nvPicPr>
          <p:cNvPr id="30" name="Рисунок 29" descr="kogel-logo.gif"/>
          <p:cNvPicPr/>
          <p:nvPr/>
        </p:nvPicPr>
        <p:blipFill>
          <a:blip r:embed="rId25"/>
          <a:stretch>
            <a:fillRect/>
          </a:stretch>
        </p:blipFill>
        <p:spPr>
          <a:xfrm>
            <a:off x="3527880" y="706815"/>
            <a:ext cx="693220" cy="693019"/>
          </a:xfrm>
          <a:prstGeom prst="rect">
            <a:avLst/>
          </a:prstGeom>
        </p:spPr>
      </p:pic>
      <p:pic>
        <p:nvPicPr>
          <p:cNvPr id="33" name="Рисунок 32" descr="aston-martin12.jpg"/>
          <p:cNvPicPr/>
          <p:nvPr/>
        </p:nvPicPr>
        <p:blipFill>
          <a:blip r:embed="rId26"/>
          <a:stretch>
            <a:fillRect/>
          </a:stretch>
        </p:blipFill>
        <p:spPr>
          <a:xfrm>
            <a:off x="2686632" y="2855655"/>
            <a:ext cx="1607620" cy="510139"/>
          </a:xfrm>
          <a:prstGeom prst="rect">
            <a:avLst/>
          </a:prstGeom>
        </p:spPr>
      </p:pic>
      <p:pic>
        <p:nvPicPr>
          <p:cNvPr id="34" name="Рисунок 33" descr="GAZ.jpg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6597216" y="2367975"/>
            <a:ext cx="1030104" cy="798897"/>
          </a:xfrm>
          <a:prstGeom prst="rect">
            <a:avLst/>
          </a:prstGeom>
        </p:spPr>
      </p:pic>
      <p:pic>
        <p:nvPicPr>
          <p:cNvPr id="35" name="Рисунок 34" descr="jmc_landwind.png"/>
          <p:cNvPicPr/>
          <p:nvPr/>
        </p:nvPicPr>
        <p:blipFill>
          <a:blip r:embed="rId28"/>
          <a:stretch>
            <a:fillRect/>
          </a:stretch>
        </p:blipFill>
        <p:spPr>
          <a:xfrm>
            <a:off x="5752920" y="2529519"/>
            <a:ext cx="462213" cy="712270"/>
          </a:xfrm>
          <a:prstGeom prst="rect">
            <a:avLst/>
          </a:prstGeom>
        </p:spPr>
      </p:pic>
      <p:pic>
        <p:nvPicPr>
          <p:cNvPr id="36" name="Рисунок 35" descr="01.jpg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4606872" y="2508183"/>
            <a:ext cx="885725" cy="856648"/>
          </a:xfrm>
          <a:prstGeom prst="rect">
            <a:avLst/>
          </a:prstGeom>
        </p:spPr>
      </p:pic>
      <p:pic>
        <p:nvPicPr>
          <p:cNvPr id="37" name="Рисунок 36" descr="logo-foton.jpg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351864" y="2505135"/>
            <a:ext cx="654719" cy="385010"/>
          </a:xfrm>
          <a:prstGeom prst="rect">
            <a:avLst/>
          </a:prstGeom>
        </p:spPr>
      </p:pic>
      <p:pic>
        <p:nvPicPr>
          <p:cNvPr id="38" name="Рисунок 37" descr="mitsubishi.jpg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2624328" y="1856233"/>
            <a:ext cx="1173581" cy="941832"/>
          </a:xfrm>
          <a:prstGeom prst="rect">
            <a:avLst/>
          </a:prstGeom>
        </p:spPr>
      </p:pic>
      <p:pic>
        <p:nvPicPr>
          <p:cNvPr id="39" name="Рисунок 38" descr="Golden_Dragon.jpg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7747655" y="3358575"/>
            <a:ext cx="1222609" cy="866274"/>
          </a:xfrm>
          <a:prstGeom prst="rect">
            <a:avLst/>
          </a:prstGeom>
        </p:spPr>
      </p:pic>
      <p:pic>
        <p:nvPicPr>
          <p:cNvPr id="40" name="Рисунок 39" descr="Bankoboev.Ru_ikarbus_logotip.jpg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2537280" y="959799"/>
            <a:ext cx="616217" cy="462013"/>
          </a:xfrm>
          <a:prstGeom prst="rect">
            <a:avLst/>
          </a:prstGeom>
        </p:spPr>
      </p:pic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951103" y="4730369"/>
            <a:ext cx="976313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Black" pitchFamily="34" charset="0"/>
                <a:cs typeface="Arial" pitchFamily="34" charset="0"/>
              </a:rPr>
              <a:t>ОС АТДП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5455730" y="6315964"/>
            <a:ext cx="1738312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 Black" pitchFamily="34" charset="0"/>
                <a:cs typeface="Arial" pitchFamily="34" charset="0"/>
              </a:rPr>
              <a:t>НТЦ "Автоэксперт"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2241741" y="4711700"/>
            <a:ext cx="1290637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Black" pitchFamily="34" charset="0"/>
                <a:cs typeface="Arial" pitchFamily="34" charset="0"/>
              </a:rPr>
              <a:t>"САТР-ФОНД"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3999548" y="4711700"/>
            <a:ext cx="1195387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Black" pitchFamily="34" charset="0"/>
                <a:cs typeface="Arial" pitchFamily="34" charset="0"/>
              </a:rPr>
              <a:t>ОС ЦСС АМТ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5595239" y="4697794"/>
            <a:ext cx="1233488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 Black" pitchFamily="34" charset="0"/>
                <a:cs typeface="Arial" pitchFamily="34" charset="0"/>
              </a:rPr>
              <a:t>ООО "СПБ"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7073710" y="4706938"/>
            <a:ext cx="1568450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Black" pitchFamily="34" charset="0"/>
                <a:cs typeface="Arial" pitchFamily="34" charset="0"/>
              </a:rPr>
              <a:t>ОС "ПРОММАШ"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6586919" y="5835079"/>
            <a:ext cx="2319337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Black" pitchFamily="34" charset="0"/>
                <a:cs typeface="Arial" pitchFamily="34" charset="0"/>
              </a:rPr>
              <a:t>ООО НТЦ "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Arial Black" pitchFamily="34" charset="0"/>
                <a:cs typeface="Arial" pitchFamily="34" charset="0"/>
              </a:rPr>
              <a:t>Цельсий-ПРОФ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Black" pitchFamily="34" charset="0"/>
                <a:cs typeface="Arial" pitchFamily="34" charset="0"/>
              </a:rPr>
              <a:t>"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3281680" y="5295583"/>
            <a:ext cx="1411288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Black" pitchFamily="34" charset="0"/>
                <a:cs typeface="Arial" pitchFamily="34" charset="0"/>
              </a:rPr>
              <a:t>ЦС "РЕСПЕКТ"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4823206" y="5286439"/>
            <a:ext cx="1568450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Black" pitchFamily="34" charset="0"/>
                <a:cs typeface="Arial" pitchFamily="34" charset="0"/>
              </a:rPr>
              <a:t>ООО "МЕРЦИС"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6546342" y="5248275"/>
            <a:ext cx="1052513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Black" pitchFamily="34" charset="0"/>
                <a:cs typeface="Arial" pitchFamily="34" charset="0"/>
              </a:rPr>
              <a:t>ОС СЦ АТТ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3055747" y="6297676"/>
            <a:ext cx="2009775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Black" pitchFamily="34" charset="0"/>
                <a:cs typeface="Arial" pitchFamily="34" charset="0"/>
              </a:rPr>
              <a:t>НИИЦ 3 ЦНИИ МО РФ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auto">
          <a:xfrm>
            <a:off x="337185" y="5848477"/>
            <a:ext cx="630238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Black" pitchFamily="34" charset="0"/>
                <a:cs typeface="Arial" pitchFamily="34" charset="0"/>
              </a:rPr>
              <a:t>NAST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995236" y="5846509"/>
            <a:ext cx="3228975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 Black" pitchFamily="34" charset="0"/>
                <a:cs typeface="Arial" pitchFamily="34" charset="0"/>
              </a:rPr>
              <a:t>Instytut Transportu Samochodowego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551879" y="5288725"/>
            <a:ext cx="2489200" cy="3317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Black" pitchFamily="34" charset="0"/>
                <a:cs typeface="Arial" pitchFamily="34" charset="0"/>
              </a:rPr>
              <a:t>ООО "Агентство качества"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972185" y="6311202"/>
            <a:ext cx="1798638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 Black" pitchFamily="34" charset="0"/>
                <a:cs typeface="Arial" pitchFamily="34" charset="0"/>
              </a:rPr>
              <a:t>ИЦ ПС ОАО ВНИКТИ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1" name="Text Box 17"/>
          <p:cNvSpPr txBox="1">
            <a:spLocks noChangeArrowheads="1"/>
          </p:cNvSpPr>
          <p:nvPr/>
        </p:nvSpPr>
        <p:spPr bwMode="auto">
          <a:xfrm>
            <a:off x="7786942" y="5251196"/>
            <a:ext cx="847725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Black" pitchFamily="34" charset="0"/>
                <a:cs typeface="Arial" pitchFamily="34" charset="0"/>
              </a:rPr>
              <a:t>НИИШП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4372293" y="5842127"/>
            <a:ext cx="2074862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Black" pitchFamily="34" charset="0"/>
                <a:cs typeface="Arial" pitchFamily="34" charset="0"/>
              </a:rPr>
              <a:t>НИИ 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Arial Black" pitchFamily="34" charset="0"/>
                <a:cs typeface="Arial" pitchFamily="34" charset="0"/>
              </a:rPr>
              <a:t>Автоэлектроники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3" name="Text Box 19"/>
          <p:cNvSpPr txBox="1">
            <a:spLocks noChangeArrowheads="1"/>
          </p:cNvSpPr>
          <p:nvPr/>
        </p:nvSpPr>
        <p:spPr bwMode="auto">
          <a:xfrm>
            <a:off x="7541705" y="6290120"/>
            <a:ext cx="928687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Black" pitchFamily="34" charset="0"/>
                <a:cs typeface="Arial" pitchFamily="34" charset="0"/>
              </a:rPr>
              <a:t>ВНИИПО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Рисунок 31" descr="Mercedes-Benz-Logo.png"/>
          <p:cNvPicPr/>
          <p:nvPr/>
        </p:nvPicPr>
        <p:blipFill>
          <a:blip r:embed="rId34"/>
          <a:stretch>
            <a:fillRect/>
          </a:stretch>
        </p:blipFill>
        <p:spPr>
          <a:xfrm>
            <a:off x="1225296" y="1947672"/>
            <a:ext cx="1124712" cy="714194"/>
          </a:xfrm>
          <a:prstGeom prst="rect">
            <a:avLst/>
          </a:prstGeom>
        </p:spPr>
      </p:pic>
      <p:pic>
        <p:nvPicPr>
          <p:cNvPr id="9" name="Рисунок 8" descr="scania_logo.jpg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4570296" y="1008567"/>
            <a:ext cx="847223" cy="490889"/>
          </a:xfrm>
          <a:prstGeom prst="rect">
            <a:avLst/>
          </a:prstGeom>
        </p:spPr>
      </p:pic>
      <p:pic>
        <p:nvPicPr>
          <p:cNvPr id="5" name="Рисунок 4" descr="images (1).jpg"/>
          <p:cNvPicPr/>
          <p:nvPr/>
        </p:nvPicPr>
        <p:blipFill>
          <a:blip r:embed="rId36"/>
          <a:stretch>
            <a:fillRect/>
          </a:stretch>
        </p:blipFill>
        <p:spPr>
          <a:xfrm>
            <a:off x="2168472" y="1642551"/>
            <a:ext cx="715745" cy="539014"/>
          </a:xfrm>
          <a:prstGeom prst="rect">
            <a:avLst/>
          </a:prstGeom>
        </p:spPr>
      </p:pic>
      <p:pic>
        <p:nvPicPr>
          <p:cNvPr id="31" name="Рисунок 30" descr="geely.jpg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3497400" y="1325559"/>
            <a:ext cx="713840" cy="721895"/>
          </a:xfrm>
          <a:prstGeom prst="rect">
            <a:avLst/>
          </a:prstGeom>
        </p:spPr>
      </p:pic>
      <p:pic>
        <p:nvPicPr>
          <p:cNvPr id="28" name="Рисунок 27" descr="shuchi_logo.png"/>
          <p:cNvPicPr/>
          <p:nvPr/>
        </p:nvPicPr>
        <p:blipFill>
          <a:blip r:embed="rId38"/>
          <a:stretch>
            <a:fillRect/>
          </a:stretch>
        </p:blipFill>
        <p:spPr>
          <a:xfrm>
            <a:off x="7470929" y="2925759"/>
            <a:ext cx="1453615" cy="519764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3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3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3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3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3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3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3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3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3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3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3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3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3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animBg="1"/>
      <p:bldP spid="1027" grpId="0" animBg="1"/>
      <p:bldP spid="1028" grpId="0" animBg="1"/>
      <p:bldP spid="1029" grpId="0" animBg="1"/>
      <p:bldP spid="1030" grpId="0" animBg="1"/>
      <p:bldP spid="1031" grpId="0" animBg="1"/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8" grpId="0" animBg="1"/>
      <p:bldP spid="1039" grpId="0" animBg="1"/>
      <p:bldP spid="1040" grpId="0" animBg="1"/>
      <p:bldP spid="1041" grpId="0" animBg="1"/>
      <p:bldP spid="1042" grpId="0" animBg="1"/>
      <p:bldP spid="10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Эксперимент New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9144000" cy="147333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</p:pic>
      <p:sp>
        <p:nvSpPr>
          <p:cNvPr id="10" name="TextBox 9"/>
          <p:cNvSpPr txBox="1"/>
          <p:nvPr/>
        </p:nvSpPr>
        <p:spPr>
          <a:xfrm>
            <a:off x="975360" y="1727200"/>
            <a:ext cx="679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hangingPunct="0"/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Объекты испытаний и исследований: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2174240"/>
            <a:ext cx="8646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Автомобили легковые, грузовые, специальные и специализированные</a:t>
            </a:r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CIMG12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" y="3268980"/>
            <a:ext cx="4229946" cy="3172459"/>
          </a:xfrm>
          <a:prstGeom prst="rect">
            <a:avLst/>
          </a:prstGeom>
        </p:spPr>
      </p:pic>
      <p:pic>
        <p:nvPicPr>
          <p:cNvPr id="9" name="Рисунок 8" descr="CIMG83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04080" y="3291840"/>
            <a:ext cx="4165600" cy="3124200"/>
          </a:xfrm>
          <a:prstGeom prst="rect">
            <a:avLst/>
          </a:prstGeom>
        </p:spPr>
      </p:pic>
      <p:pic>
        <p:nvPicPr>
          <p:cNvPr id="11" name="Рисунок 10" descr="CIMG80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280" y="3261360"/>
            <a:ext cx="4267200" cy="3200400"/>
          </a:xfrm>
          <a:prstGeom prst="rect">
            <a:avLst/>
          </a:prstGeom>
        </p:spPr>
      </p:pic>
      <p:pic>
        <p:nvPicPr>
          <p:cNvPr id="12" name="Рисунок 11" descr="IMG_157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83760" y="3281680"/>
            <a:ext cx="4267200" cy="3109976"/>
          </a:xfrm>
          <a:prstGeom prst="rect">
            <a:avLst/>
          </a:prstGeom>
        </p:spPr>
      </p:pic>
      <p:pic>
        <p:nvPicPr>
          <p:cNvPr id="13" name="Рисунок 12" descr="IMG_121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280" y="3241040"/>
            <a:ext cx="4226560" cy="3169920"/>
          </a:xfrm>
          <a:prstGeom prst="rect">
            <a:avLst/>
          </a:prstGeom>
        </p:spPr>
      </p:pic>
      <p:pic>
        <p:nvPicPr>
          <p:cNvPr id="15" name="Рисунок 14" descr="P913002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93919" y="3281680"/>
            <a:ext cx="4213013" cy="3159760"/>
          </a:xfrm>
          <a:prstGeom prst="rect">
            <a:avLst/>
          </a:prstGeom>
        </p:spPr>
      </p:pic>
      <p:pic>
        <p:nvPicPr>
          <p:cNvPr id="16" name="Рисунок 15" descr="IMG_385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2768" y="3192272"/>
            <a:ext cx="4307840" cy="3230880"/>
          </a:xfrm>
          <a:prstGeom prst="rect">
            <a:avLst/>
          </a:prstGeom>
        </p:spPr>
      </p:pic>
      <p:pic>
        <p:nvPicPr>
          <p:cNvPr id="17" name="Рисунок 16" descr="DSCF0346.JPG"/>
          <p:cNvPicPr>
            <a:picLocks noChangeAspect="1"/>
          </p:cNvPicPr>
          <p:nvPr/>
        </p:nvPicPr>
        <p:blipFill>
          <a:blip r:embed="rId10" cstate="print"/>
          <a:srcRect l="10111" t="18519" r="31999" b="30074"/>
          <a:stretch>
            <a:fillRect/>
          </a:stretch>
        </p:blipFill>
        <p:spPr>
          <a:xfrm>
            <a:off x="4664391" y="3183128"/>
            <a:ext cx="4301809" cy="3230880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9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Эксперимент New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9144000" cy="147333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</p:pic>
      <p:sp>
        <p:nvSpPr>
          <p:cNvPr id="8" name="TextBox 7"/>
          <p:cNvSpPr txBox="1"/>
          <p:nvPr/>
        </p:nvSpPr>
        <p:spPr>
          <a:xfrm>
            <a:off x="294640" y="1889760"/>
            <a:ext cx="2062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Автобусы</a:t>
            </a:r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100_30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9148" y="3159760"/>
            <a:ext cx="3914987" cy="2936240"/>
          </a:xfrm>
          <a:prstGeom prst="rect">
            <a:avLst/>
          </a:prstGeom>
        </p:spPr>
      </p:pic>
      <p:pic>
        <p:nvPicPr>
          <p:cNvPr id="14" name="Рисунок 13" descr="IMG_16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92320" y="3180080"/>
            <a:ext cx="4084320" cy="2928620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QIP Shot - Screen 0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4714" y="301752"/>
            <a:ext cx="8736802" cy="6231551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Эксперимент New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9144000" cy="147333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</p:pic>
      <p:sp>
        <p:nvSpPr>
          <p:cNvPr id="8" name="TextBox 7"/>
          <p:cNvSpPr txBox="1"/>
          <p:nvPr/>
        </p:nvSpPr>
        <p:spPr>
          <a:xfrm>
            <a:off x="284480" y="1859280"/>
            <a:ext cx="8646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Прицепы и полуприцепы к легковым и грузовым автомобилям, тракторам</a:t>
            </a:r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DSCF0349.JPG"/>
          <p:cNvPicPr>
            <a:picLocks noChangeAspect="1"/>
          </p:cNvPicPr>
          <p:nvPr/>
        </p:nvPicPr>
        <p:blipFill>
          <a:blip r:embed="rId3" cstate="print"/>
          <a:srcRect r="15193" b="50222"/>
          <a:stretch>
            <a:fillRect/>
          </a:stretch>
        </p:blipFill>
        <p:spPr>
          <a:xfrm>
            <a:off x="274319" y="2956560"/>
            <a:ext cx="4138679" cy="3525520"/>
          </a:xfrm>
          <a:prstGeom prst="rect">
            <a:avLst/>
          </a:prstGeom>
        </p:spPr>
      </p:pic>
      <p:pic>
        <p:nvPicPr>
          <p:cNvPr id="7" name="Рисунок 6" descr="прицеп.JPG"/>
          <p:cNvPicPr>
            <a:picLocks noChangeAspect="1"/>
          </p:cNvPicPr>
          <p:nvPr/>
        </p:nvPicPr>
        <p:blipFill>
          <a:blip r:embed="rId4" cstate="print"/>
          <a:srcRect l="8608" t="4748" r="4810" b="5234"/>
          <a:stretch>
            <a:fillRect/>
          </a:stretch>
        </p:blipFill>
        <p:spPr>
          <a:xfrm>
            <a:off x="4612640" y="2956560"/>
            <a:ext cx="4104640" cy="3495040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Эксперимент New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9144000" cy="147333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</p:pic>
      <p:sp>
        <p:nvSpPr>
          <p:cNvPr id="8" name="TextBox 7"/>
          <p:cNvSpPr txBox="1"/>
          <p:nvPr/>
        </p:nvSpPr>
        <p:spPr>
          <a:xfrm>
            <a:off x="264160" y="1849120"/>
            <a:ext cx="864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Снегоходы и </a:t>
            </a:r>
            <a:r>
              <a:rPr lang="ru-RU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снегоболотоходы</a:t>
            </a:r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x_d65fa7d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0" y="2987040"/>
            <a:ext cx="4434840" cy="3326130"/>
          </a:xfrm>
          <a:prstGeom prst="rect">
            <a:avLst/>
          </a:prstGeom>
        </p:spPr>
      </p:pic>
      <p:pic>
        <p:nvPicPr>
          <p:cNvPr id="9" name="Рисунок 8" descr="IMG_1759.jpg"/>
          <p:cNvPicPr>
            <a:picLocks noChangeAspect="1"/>
          </p:cNvPicPr>
          <p:nvPr/>
        </p:nvPicPr>
        <p:blipFill>
          <a:blip r:embed="rId5" cstate="print"/>
          <a:srcRect l="15091" t="12542" r="12274" b="7512"/>
          <a:stretch>
            <a:fillRect/>
          </a:stretch>
        </p:blipFill>
        <p:spPr>
          <a:xfrm>
            <a:off x="4846320" y="2997199"/>
            <a:ext cx="3942080" cy="3254127"/>
          </a:xfrm>
          <a:prstGeom prst="rect">
            <a:avLst/>
          </a:prstGeom>
        </p:spPr>
      </p:pic>
      <p:pic>
        <p:nvPicPr>
          <p:cNvPr id="10" name="Рисунок 9" descr="снегоболотоход.JPG"/>
          <p:cNvPicPr>
            <a:picLocks noChangeAspect="1"/>
          </p:cNvPicPr>
          <p:nvPr/>
        </p:nvPicPr>
        <p:blipFill>
          <a:blip r:embed="rId6" cstate="print"/>
          <a:srcRect t="19485" r="21481" b="30683"/>
          <a:stretch>
            <a:fillRect/>
          </a:stretch>
        </p:blipFill>
        <p:spPr>
          <a:xfrm>
            <a:off x="182879" y="2458720"/>
            <a:ext cx="8815421" cy="41960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Эксперимент New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9144000" cy="147333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</p:pic>
      <p:sp>
        <p:nvSpPr>
          <p:cNvPr id="8" name="TextBox 7"/>
          <p:cNvSpPr txBox="1"/>
          <p:nvPr/>
        </p:nvSpPr>
        <p:spPr>
          <a:xfrm>
            <a:off x="291592" y="1666240"/>
            <a:ext cx="8646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Автопогрузчики и погрузчики малогабаритные с бортовым поворотом</a:t>
            </a:r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7521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823" y="2093977"/>
            <a:ext cx="6269205" cy="4592192"/>
          </a:xfrm>
          <a:prstGeom prst="rect">
            <a:avLst/>
          </a:prstGeom>
        </p:spPr>
      </p:pic>
      <p:pic>
        <p:nvPicPr>
          <p:cNvPr id="10" name="Рисунок 9" descr="810095.jpeg"/>
          <p:cNvPicPr>
            <a:picLocks noChangeAspect="1"/>
          </p:cNvPicPr>
          <p:nvPr/>
        </p:nvPicPr>
        <p:blipFill>
          <a:blip r:embed="rId4"/>
          <a:srcRect l="6453" r="9211"/>
          <a:stretch>
            <a:fillRect/>
          </a:stretch>
        </p:blipFill>
        <p:spPr>
          <a:xfrm>
            <a:off x="2002536" y="2046057"/>
            <a:ext cx="6382512" cy="4720503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Эксперимент New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9144000" cy="147333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</p:pic>
      <p:sp>
        <p:nvSpPr>
          <p:cNvPr id="8" name="TextBox 7"/>
          <p:cNvSpPr txBox="1"/>
          <p:nvPr/>
        </p:nvSpPr>
        <p:spPr>
          <a:xfrm>
            <a:off x="233680" y="1757680"/>
            <a:ext cx="8646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Мотоциклы и </a:t>
            </a:r>
            <a:r>
              <a:rPr lang="ru-RU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квадроциклы</a:t>
            </a:r>
            <a:endParaRPr lang="ru-RU" sz="2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Мотовездеход</a:t>
            </a:r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IMG_2657.JPG"/>
          <p:cNvPicPr>
            <a:picLocks noChangeAspect="1"/>
          </p:cNvPicPr>
          <p:nvPr/>
        </p:nvPicPr>
        <p:blipFill>
          <a:blip r:embed="rId3" cstate="print"/>
          <a:srcRect l="10947" t="4734" r="16124"/>
          <a:stretch>
            <a:fillRect/>
          </a:stretch>
        </p:blipFill>
        <p:spPr>
          <a:xfrm>
            <a:off x="314960" y="2942813"/>
            <a:ext cx="3830320" cy="3752626"/>
          </a:xfrm>
          <a:prstGeom prst="rect">
            <a:avLst/>
          </a:prstGeom>
        </p:spPr>
      </p:pic>
      <p:pic>
        <p:nvPicPr>
          <p:cNvPr id="9" name="Рисунок 8" descr="CIMG5233.JPG"/>
          <p:cNvPicPr>
            <a:picLocks noChangeAspect="1"/>
          </p:cNvPicPr>
          <p:nvPr/>
        </p:nvPicPr>
        <p:blipFill>
          <a:blip r:embed="rId4" cstate="print"/>
          <a:srcRect l="12673" t="12804" r="22708" b="7785"/>
          <a:stretch>
            <a:fillRect/>
          </a:stretch>
        </p:blipFill>
        <p:spPr>
          <a:xfrm>
            <a:off x="4582160" y="2929386"/>
            <a:ext cx="4064000" cy="3745734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/>
          <p:cNvSpPr txBox="1">
            <a:spLocks noChangeArrowheads="1"/>
          </p:cNvSpPr>
          <p:nvPr/>
        </p:nvSpPr>
        <p:spPr bwMode="auto">
          <a:xfrm>
            <a:off x="611188" y="115888"/>
            <a:ext cx="75612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Электромагнитная совместимость</a:t>
            </a:r>
            <a:endParaRPr 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8196" name="Picture 8" descr="DSC0206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" y="611565"/>
            <a:ext cx="7752080" cy="581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ЛощаковГВ\Desktop\Foto\ЭМС Антенна на штативе 09 апр 2014\IMG_0038.JPG"/>
          <p:cNvPicPr/>
          <p:nvPr/>
        </p:nvPicPr>
        <p:blipFill>
          <a:blip r:embed="rId3" cstate="print"/>
          <a:srcRect l="16684" t="17275" r="33579" b="14955"/>
          <a:stretch>
            <a:fillRect/>
          </a:stretch>
        </p:blipFill>
        <p:spPr bwMode="auto">
          <a:xfrm>
            <a:off x="5019040" y="599440"/>
            <a:ext cx="3769360" cy="582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ЛощаковГВ\Desktop\Foto\ЭМС Антенна на штативе 09 апр 2014\IMG_00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760" y="599440"/>
            <a:ext cx="4419600" cy="582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364" y="586104"/>
            <a:ext cx="8616316" cy="578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IMG_0034 ЭМС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" y="579120"/>
            <a:ext cx="8799286" cy="5974080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1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/>
          <p:cNvSpPr txBox="1">
            <a:spLocks noChangeArrowheads="1"/>
          </p:cNvSpPr>
          <p:nvPr/>
        </p:nvSpPr>
        <p:spPr bwMode="auto">
          <a:xfrm>
            <a:off x="611188" y="115888"/>
            <a:ext cx="75612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Защита от несанкционированного использования</a:t>
            </a:r>
            <a:endParaRPr lang="ru-RU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7" name="Рисунок 6" descr="CIMG890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" y="1066800"/>
            <a:ext cx="8138160" cy="507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19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611188" y="115888"/>
            <a:ext cx="75612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Тормозные системы (без АБС)</a:t>
            </a:r>
            <a:endParaRPr 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Рисунок 2" descr="тормоза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60" y="670429"/>
            <a:ext cx="6898640" cy="5817999"/>
          </a:xfrm>
          <a:prstGeom prst="rect">
            <a:avLst/>
          </a:prstGeom>
        </p:spPr>
      </p:pic>
      <p:pic>
        <p:nvPicPr>
          <p:cNvPr id="4" name="Рисунок 3" descr="тормоза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19" y="619760"/>
            <a:ext cx="8528582" cy="5872479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611188" y="115888"/>
            <a:ext cx="75612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Разрежение на впуске и сопротивление на выпуске</a:t>
            </a:r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IMG_242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642" y="899160"/>
            <a:ext cx="3942398" cy="2453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IMG_243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0641" y="1527968"/>
            <a:ext cx="3302000" cy="445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MG_243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616" y="3637280"/>
            <a:ext cx="4066064" cy="295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7" descr="IMG_11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3208" y="768773"/>
            <a:ext cx="4257992" cy="5677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8" descr="IMG_11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4560" y="772160"/>
            <a:ext cx="4165600" cy="559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11" descr="11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7167" y="749300"/>
            <a:ext cx="8764469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33108" y="207328"/>
            <a:ext cx="75612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Травмобезопасность</a:t>
            </a:r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наружных выступов</a:t>
            </a:r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758508" y="223520"/>
            <a:ext cx="75612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Звуковые </a:t>
            </a:r>
            <a:r>
              <a:rPr lang="ru-RU" sz="2000" b="1" dirty="0">
                <a:solidFill>
                  <a:srgbClr val="FFFF00"/>
                </a:solidFill>
                <a:latin typeface="Arial" charset="0"/>
              </a:rPr>
              <a:t>сигнальные приборы и их </a:t>
            </a: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установка</a:t>
            </a:r>
            <a:endParaRPr 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3316" name="Picture 6" descr="09"/>
          <p:cNvPicPr>
            <a:picLocks noChangeAspect="1" noChangeArrowheads="1"/>
          </p:cNvPicPr>
          <p:nvPr/>
        </p:nvPicPr>
        <p:blipFill>
          <a:blip r:embed="rId2"/>
          <a:srcRect r="28114"/>
          <a:stretch>
            <a:fillRect/>
          </a:stretch>
        </p:blipFill>
        <p:spPr bwMode="auto">
          <a:xfrm>
            <a:off x="679479" y="1422400"/>
            <a:ext cx="7801907" cy="443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5" descr="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082" y="820557"/>
            <a:ext cx="7853998" cy="571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978408" y="1616457"/>
            <a:ext cx="7104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ТР ТС 010/2011 «О безопасности машин и оборудования»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Garamond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019048" y="2079753"/>
            <a:ext cx="79603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ru-RU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ТР ТС </a:t>
            </a:r>
            <a:r>
              <a:rPr lang="ru-RU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018/2011 «О безопасности колесных транспортных средств»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1792" y="4995964"/>
            <a:ext cx="80375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	Конечным подтверждением соответствия является оформление: Одобрения типа транспортного средства, Одобрения типа шасси и (или) Сертификата соответствия.</a:t>
            </a:r>
            <a:endParaRPr lang="ru-RU" sz="2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49224" y="359956"/>
            <a:ext cx="7744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	</a:t>
            </a:r>
            <a:r>
              <a:rPr lang="ru-RU" sz="2400" b="1" dirty="0" smtClean="0"/>
              <a:t>Орган по сертификации проводит работы по подтверждению соответствия продукции требованиям Технических регламентов Таможенного союза:</a:t>
            </a:r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21208" y="2647063"/>
            <a:ext cx="81473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	В область аккредитации Органа по сертификации входит следующая продукция: автомобили легковые, грузовые, специальные и специализированные, пожарные, снегоходы, </a:t>
            </a:r>
            <a:r>
              <a:rPr lang="ru-RU" sz="2000" b="1" dirty="0" err="1" smtClean="0"/>
              <a:t>снегоболотоходы</a:t>
            </a:r>
            <a:r>
              <a:rPr lang="ru-RU" sz="2000" b="1" dirty="0" smtClean="0"/>
              <a:t>, автобусы, машины строительно-дорожные и коммунальные, прицепы и полуприцепы, мотоциклы и </a:t>
            </a:r>
            <a:r>
              <a:rPr lang="ru-RU" sz="2000" b="1" dirty="0" err="1" smtClean="0"/>
              <a:t>квадрициклы</a:t>
            </a:r>
            <a:r>
              <a:rPr lang="ru-RU" sz="2000" b="1" dirty="0" smtClean="0"/>
              <a:t>, кузова-фургоны, компоненты транспортных средств. </a:t>
            </a:r>
            <a:endParaRPr lang="ru-RU" sz="2000" b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/>
      <p:bldP spid="11" grpId="0"/>
      <p:bldP spid="9" grpId="0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753428" y="298768"/>
            <a:ext cx="75612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Расположение  </a:t>
            </a:r>
            <a:r>
              <a:rPr lang="ru-RU" sz="2000" b="1" dirty="0">
                <a:solidFill>
                  <a:srgbClr val="FFFF00"/>
                </a:solidFill>
                <a:latin typeface="Arial" charset="0"/>
              </a:rPr>
              <a:t>педалей </a:t>
            </a: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управления</a:t>
            </a:r>
            <a:endParaRPr 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5366" name="Picture 10" descr="IMG_11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859" y="1798320"/>
            <a:ext cx="3902057" cy="349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1" descr="SNC0038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1360" y="1564640"/>
            <a:ext cx="4033519" cy="449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Text Box 12"/>
          <p:cNvSpPr txBox="1">
            <a:spLocks noChangeArrowheads="1"/>
          </p:cNvSpPr>
          <p:nvPr/>
        </p:nvSpPr>
        <p:spPr bwMode="auto">
          <a:xfrm>
            <a:off x="4572000" y="6264275"/>
            <a:ext cx="41757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dirty="0">
                <a:latin typeface="Arial" charset="0"/>
              </a:rPr>
              <a:t>Базирование</a:t>
            </a:r>
            <a:r>
              <a:rPr lang="en-US" sz="1600" b="1" dirty="0">
                <a:latin typeface="Arial" charset="0"/>
              </a:rPr>
              <a:t> STINGER II, </a:t>
            </a:r>
            <a:r>
              <a:rPr lang="ru-RU" sz="1600" b="1" dirty="0" err="1">
                <a:latin typeface="Arial" charset="0"/>
              </a:rPr>
              <a:t>ф</a:t>
            </a:r>
            <a:r>
              <a:rPr lang="en-US" sz="1600" b="1" dirty="0">
                <a:latin typeface="Arial" charset="0"/>
              </a:rPr>
              <a:t>. </a:t>
            </a:r>
            <a:r>
              <a:rPr lang="en-US" sz="1600" b="1" dirty="0" err="1">
                <a:latin typeface="Arial" charset="0"/>
              </a:rPr>
              <a:t>CimCore</a:t>
            </a:r>
            <a:r>
              <a:rPr lang="ru-RU" sz="1600" b="1" dirty="0">
                <a:latin typeface="Arial" charset="0"/>
              </a:rPr>
              <a:t> </a:t>
            </a:r>
          </a:p>
        </p:txBody>
      </p:sp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436880" y="792798"/>
            <a:ext cx="81178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latin typeface="Arial" charset="0"/>
              </a:rPr>
              <a:t>Точки контуров ортогональных проекций педалей на опорные поверхности в программе </a:t>
            </a:r>
            <a:r>
              <a:rPr lang="en-US" b="1" dirty="0">
                <a:latin typeface="Arial" charset="0"/>
              </a:rPr>
              <a:t>Power Inspect</a:t>
            </a:r>
            <a:r>
              <a:rPr lang="ru-RU" b="1" dirty="0">
                <a:latin typeface="Arial" charset="0"/>
              </a:rPr>
              <a:t> </a:t>
            </a:r>
          </a:p>
        </p:txBody>
      </p:sp>
      <p:pic>
        <p:nvPicPr>
          <p:cNvPr id="15363" name="Picture 5" descr="111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010" y="1577340"/>
            <a:ext cx="4090670" cy="44780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4" name="Picture 6" descr="111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880" y="1544320"/>
            <a:ext cx="4064000" cy="452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8" grpId="0"/>
      <p:bldP spid="1536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731520" y="182880"/>
            <a:ext cx="738632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Спидометры  и устройства </a:t>
            </a:r>
            <a:r>
              <a:rPr lang="ru-RU" sz="2000" b="1" dirty="0">
                <a:solidFill>
                  <a:srgbClr val="FFFF00"/>
                </a:solidFill>
                <a:latin typeface="Arial" charset="0"/>
              </a:rPr>
              <a:t>ограничения </a:t>
            </a: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скорости</a:t>
            </a:r>
            <a:endParaRPr lang="ru-RU" sz="2000" b="1" dirty="0">
              <a:solidFill>
                <a:srgbClr val="FFFF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7411" name="Picture 5" descr="IMG_008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520" y="732539"/>
            <a:ext cx="7620000" cy="573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692468" y="278448"/>
            <a:ext cx="75612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Пожарная безопасность</a:t>
            </a:r>
            <a:endParaRPr 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4339" name="Picture 5" descr="SNC005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488" y="1012132"/>
            <a:ext cx="3607752" cy="5199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6" descr="SNC005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3840" y="1028431"/>
            <a:ext cx="3462973" cy="5169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2246313" y="441325"/>
            <a:ext cx="53181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Безопасные стекла</a:t>
            </a:r>
            <a:endParaRPr 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8436" name="Picture 9" descr="1DSCF65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1" y="956050"/>
            <a:ext cx="8039100" cy="5545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8" descr="E17-43R-00181_Page_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780" y="944880"/>
            <a:ext cx="8059420" cy="5618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772160" y="162560"/>
            <a:ext cx="7975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Зеркала </a:t>
            </a:r>
            <a:r>
              <a:rPr lang="ru-RU" sz="2000" b="1" dirty="0">
                <a:solidFill>
                  <a:srgbClr val="FFFF00"/>
                </a:solidFill>
                <a:latin typeface="Arial" charset="0"/>
              </a:rPr>
              <a:t>заднего вида и их </a:t>
            </a: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установка</a:t>
            </a:r>
            <a:endParaRPr 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9459" name="Picture 5" descr="28"/>
          <p:cNvPicPr>
            <a:picLocks noChangeAspect="1" noChangeArrowheads="1"/>
          </p:cNvPicPr>
          <p:nvPr/>
        </p:nvPicPr>
        <p:blipFill>
          <a:blip r:embed="rId2"/>
          <a:srcRect l="23859"/>
          <a:stretch>
            <a:fillRect/>
          </a:stretch>
        </p:blipFill>
        <p:spPr bwMode="auto">
          <a:xfrm>
            <a:off x="203200" y="3637279"/>
            <a:ext cx="5577840" cy="282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6" descr="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283" y="873760"/>
            <a:ext cx="5475860" cy="237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7" descr="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6465" y="873982"/>
            <a:ext cx="2873375" cy="2316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8" descr="25"/>
          <p:cNvPicPr>
            <a:picLocks noChangeAspect="1" noChangeArrowheads="1"/>
          </p:cNvPicPr>
          <p:nvPr/>
        </p:nvPicPr>
        <p:blipFill>
          <a:blip r:embed="rId5"/>
          <a:srcRect r="14467"/>
          <a:stretch>
            <a:fillRect/>
          </a:stretch>
        </p:blipFill>
        <p:spPr bwMode="auto">
          <a:xfrm>
            <a:off x="5837555" y="3972560"/>
            <a:ext cx="3123565" cy="214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467360" y="142240"/>
            <a:ext cx="819912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Общие </a:t>
            </a:r>
            <a:r>
              <a:rPr lang="ru-RU" sz="2000" b="1" dirty="0">
                <a:solidFill>
                  <a:srgbClr val="FFFF00"/>
                </a:solidFill>
                <a:latin typeface="Arial" charset="0"/>
              </a:rPr>
              <a:t>требования к </a:t>
            </a: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конструкции</a:t>
            </a:r>
          </a:p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000" b="1" dirty="0">
                <a:solidFill>
                  <a:srgbClr val="FFFF00"/>
                </a:solidFill>
                <a:latin typeface="Arial" charset="0"/>
              </a:rPr>
              <a:t>пассажирских транспортных </a:t>
            </a: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средств</a:t>
            </a:r>
            <a:endParaRPr 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6387" name="Picture 5" descr="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913" y="2063750"/>
            <a:ext cx="2884487" cy="301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6" descr="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9995" y="1499235"/>
            <a:ext cx="2366645" cy="431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7" descr="Mudan-09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8523" y="1489710"/>
            <a:ext cx="2433637" cy="4333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123825" y="152400"/>
            <a:ext cx="90201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Установка </a:t>
            </a:r>
            <a:r>
              <a:rPr lang="ru-RU" sz="2000" b="1" dirty="0">
                <a:solidFill>
                  <a:srgbClr val="FFFF00"/>
                </a:solidFill>
                <a:latin typeface="Arial" charset="0"/>
              </a:rPr>
              <a:t>устройств освещения и световой </a:t>
            </a: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сигнализации</a:t>
            </a:r>
            <a:endParaRPr 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0483" name="Line 959"/>
          <p:cNvSpPr>
            <a:spLocks noChangeShapeType="1"/>
          </p:cNvSpPr>
          <p:nvPr/>
        </p:nvSpPr>
        <p:spPr bwMode="auto">
          <a:xfrm>
            <a:off x="4443413" y="15081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484" name="Picture 1389" descr="CIMG42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" y="704849"/>
            <a:ext cx="7518400" cy="574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388" descr="Снимо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1840" y="717322"/>
            <a:ext cx="7640320" cy="5754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SC_000001.JPG"/>
          <p:cNvPicPr>
            <a:picLocks noChangeAspect="1"/>
          </p:cNvPicPr>
          <p:nvPr/>
        </p:nvPicPr>
        <p:blipFill>
          <a:blip r:embed="rId4" cstate="print"/>
          <a:srcRect l="332" t="15850" b="22747"/>
          <a:stretch>
            <a:fillRect/>
          </a:stretch>
        </p:blipFill>
        <p:spPr>
          <a:xfrm>
            <a:off x="1397618" y="634882"/>
            <a:ext cx="6144768" cy="5858014"/>
          </a:xfrm>
          <a:prstGeom prst="rect">
            <a:avLst/>
          </a:prstGeom>
        </p:spPr>
      </p:pic>
      <p:pic>
        <p:nvPicPr>
          <p:cNvPr id="7" name="Рисунок 6" descr="DSC_0399.JPG"/>
          <p:cNvPicPr>
            <a:picLocks noChangeAspect="1"/>
          </p:cNvPicPr>
          <p:nvPr/>
        </p:nvPicPr>
        <p:blipFill>
          <a:blip r:embed="rId5" cstate="print"/>
          <a:srcRect l="9290" t="-118" r="11371" b="-1277"/>
          <a:stretch>
            <a:fillRect/>
          </a:stretch>
        </p:blipFill>
        <p:spPr>
          <a:xfrm>
            <a:off x="437214" y="631598"/>
            <a:ext cx="8238744" cy="6018919"/>
          </a:xfrm>
          <a:prstGeom prst="rect">
            <a:avLst/>
          </a:prstGeom>
        </p:spPr>
      </p:pic>
      <p:pic>
        <p:nvPicPr>
          <p:cNvPr id="6" name="Рисунок 5" descr="DSC_0197.JPG"/>
          <p:cNvPicPr>
            <a:picLocks noChangeAspect="1"/>
          </p:cNvPicPr>
          <p:nvPr/>
        </p:nvPicPr>
        <p:blipFill>
          <a:blip r:embed="rId6" cstate="print"/>
          <a:srcRect l="13400" t="8400" r="16600" b="3244"/>
          <a:stretch>
            <a:fillRect/>
          </a:stretch>
        </p:blipFill>
        <p:spPr>
          <a:xfrm>
            <a:off x="361799" y="609820"/>
            <a:ext cx="8488240" cy="6026650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670560" y="203200"/>
            <a:ext cx="79146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Внешний </a:t>
            </a:r>
            <a:r>
              <a:rPr lang="ru-RU" sz="2000" b="1" dirty="0">
                <a:solidFill>
                  <a:srgbClr val="FFFF00"/>
                </a:solidFill>
                <a:latin typeface="Arial" charset="0"/>
              </a:rPr>
              <a:t>шум </a:t>
            </a: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автомобилей</a:t>
            </a:r>
            <a:endParaRPr 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1507" name="Picture 5" descr="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153" y="880744"/>
            <a:ext cx="8487354" cy="5306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335281" y="223520"/>
            <a:ext cx="84734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Прочность </a:t>
            </a:r>
            <a:r>
              <a:rPr lang="ru-RU" sz="2000" b="1" dirty="0">
                <a:solidFill>
                  <a:srgbClr val="FFFF00"/>
                </a:solidFill>
                <a:latin typeface="Arial" charset="0"/>
              </a:rPr>
              <a:t>верхней части конструкции пассажирских транспортных </a:t>
            </a: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средств</a:t>
            </a:r>
            <a:endParaRPr 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2531" name="Picture 5" descr="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8400" y="1094893"/>
            <a:ext cx="6512560" cy="547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 descr="DSCF3843"/>
          <p:cNvPicPr>
            <a:picLocks noChangeAspect="1" noChangeArrowheads="1"/>
          </p:cNvPicPr>
          <p:nvPr/>
        </p:nvPicPr>
        <p:blipFill>
          <a:blip r:embed="rId3"/>
          <a:srcRect l="-188" t="21342" r="15605"/>
          <a:stretch>
            <a:fillRect/>
          </a:stretch>
        </p:blipFill>
        <p:spPr bwMode="auto">
          <a:xfrm>
            <a:off x="886459" y="1086168"/>
            <a:ext cx="7852493" cy="547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386080" y="114300"/>
            <a:ext cx="84429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Оснащение задними и боковыми защитными устройствами</a:t>
            </a:r>
            <a:endParaRPr 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3555" name="Picture 6" descr="SNC00459"/>
          <p:cNvPicPr>
            <a:picLocks noChangeAspect="1" noChangeArrowheads="1"/>
          </p:cNvPicPr>
          <p:nvPr/>
        </p:nvPicPr>
        <p:blipFill>
          <a:blip r:embed="rId2">
            <a:lum bright="12000"/>
          </a:blip>
          <a:srcRect l="7204" b="16628"/>
          <a:stretch>
            <a:fillRect/>
          </a:stretch>
        </p:blipFill>
        <p:spPr bwMode="auto">
          <a:xfrm>
            <a:off x="233680" y="815023"/>
            <a:ext cx="4237414" cy="2730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7" descr="SNC0057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9330" y="818198"/>
            <a:ext cx="4098925" cy="274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8" descr="SNC006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2195" y="3890645"/>
            <a:ext cx="412115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9" descr="SNC0045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0188" y="3867468"/>
            <a:ext cx="4215564" cy="261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784" y="402337"/>
            <a:ext cx="8229600" cy="1133856"/>
          </a:xfrm>
        </p:spPr>
        <p:txBody>
          <a:bodyPr/>
          <a:lstStyle/>
          <a:p>
            <a:pPr>
              <a:buNone/>
            </a:pPr>
            <a:r>
              <a:rPr lang="ru-RU" sz="2000" b="1" dirty="0" smtClean="0"/>
              <a:t>     За время своего существования, Органом по сертификации был накоплен огромный опыт по проведению работ по сертификации авто и </a:t>
            </a:r>
            <a:r>
              <a:rPr lang="ru-RU" sz="2000" b="1" dirty="0" err="1" smtClean="0"/>
              <a:t>мототехники</a:t>
            </a:r>
            <a:r>
              <a:rPr lang="ru-RU" sz="2000" b="1" dirty="0" smtClean="0"/>
              <a:t> различных производителей. </a:t>
            </a:r>
            <a:endParaRPr lang="ru-RU" sz="2000" dirty="0"/>
          </a:p>
        </p:txBody>
      </p:sp>
      <p:pic>
        <p:nvPicPr>
          <p:cNvPr id="5" name="Рисунок 4" descr="100_30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3232" y="1499616"/>
            <a:ext cx="2166111" cy="1624583"/>
          </a:xfrm>
          <a:prstGeom prst="rect">
            <a:avLst/>
          </a:prstGeom>
        </p:spPr>
      </p:pic>
      <p:pic>
        <p:nvPicPr>
          <p:cNvPr id="6" name="Рисунок 5" descr="IMG_15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6544" y="2505202"/>
            <a:ext cx="2286000" cy="1714500"/>
          </a:xfrm>
          <a:prstGeom prst="rect">
            <a:avLst/>
          </a:prstGeom>
        </p:spPr>
      </p:pic>
      <p:pic>
        <p:nvPicPr>
          <p:cNvPr id="4" name="Рисунок 3" descr="DSCF0346.JPG"/>
          <p:cNvPicPr>
            <a:picLocks noChangeAspect="1"/>
          </p:cNvPicPr>
          <p:nvPr/>
        </p:nvPicPr>
        <p:blipFill>
          <a:blip r:embed="rId4" cstate="print"/>
          <a:srcRect l="10111" t="18519" r="31999" b="30074"/>
          <a:stretch>
            <a:fillRect/>
          </a:stretch>
        </p:blipFill>
        <p:spPr>
          <a:xfrm>
            <a:off x="3575305" y="3782903"/>
            <a:ext cx="2268149" cy="1703497"/>
          </a:xfrm>
          <a:prstGeom prst="rect">
            <a:avLst/>
          </a:prstGeom>
        </p:spPr>
      </p:pic>
      <p:pic>
        <p:nvPicPr>
          <p:cNvPr id="7" name="Рисунок 6" descr="IMG_16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09160" y="1550751"/>
            <a:ext cx="2275840" cy="1631868"/>
          </a:xfrm>
          <a:prstGeom prst="rect">
            <a:avLst/>
          </a:prstGeom>
        </p:spPr>
      </p:pic>
      <p:pic>
        <p:nvPicPr>
          <p:cNvPr id="8" name="Рисунок 7" descr="прицеп.JPG"/>
          <p:cNvPicPr>
            <a:picLocks noChangeAspect="1"/>
          </p:cNvPicPr>
          <p:nvPr/>
        </p:nvPicPr>
        <p:blipFill>
          <a:blip r:embed="rId6" cstate="print"/>
          <a:srcRect l="8608" t="4748" r="4810" b="5234"/>
          <a:stretch>
            <a:fillRect/>
          </a:stretch>
        </p:blipFill>
        <p:spPr>
          <a:xfrm>
            <a:off x="226532" y="3959352"/>
            <a:ext cx="1724187" cy="1468119"/>
          </a:xfrm>
          <a:prstGeom prst="rect">
            <a:avLst/>
          </a:prstGeom>
        </p:spPr>
      </p:pic>
      <p:pic>
        <p:nvPicPr>
          <p:cNvPr id="9" name="Рисунок 8" descr="CIMG804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09360" y="2955036"/>
            <a:ext cx="2322576" cy="1741932"/>
          </a:xfrm>
          <a:prstGeom prst="rect">
            <a:avLst/>
          </a:prstGeom>
        </p:spPr>
      </p:pic>
      <p:pic>
        <p:nvPicPr>
          <p:cNvPr id="10" name="Рисунок 9" descr="IMG_2657.JPG"/>
          <p:cNvPicPr>
            <a:picLocks noChangeAspect="1"/>
          </p:cNvPicPr>
          <p:nvPr/>
        </p:nvPicPr>
        <p:blipFill>
          <a:blip r:embed="rId8" cstate="print"/>
          <a:srcRect l="10947" t="4734" r="16124"/>
          <a:stretch>
            <a:fillRect/>
          </a:stretch>
        </p:blipFill>
        <p:spPr>
          <a:xfrm>
            <a:off x="5468112" y="4962530"/>
            <a:ext cx="1722119" cy="1687188"/>
          </a:xfrm>
          <a:prstGeom prst="rect">
            <a:avLst/>
          </a:prstGeom>
        </p:spPr>
      </p:pic>
      <p:pic>
        <p:nvPicPr>
          <p:cNvPr id="12" name="Рисунок 11" descr="original_-Tunland-l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51534" y="5175504"/>
            <a:ext cx="2213458" cy="1381624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1849120" y="233680"/>
            <a:ext cx="55473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Внутренний 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шум 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автомобилей</a:t>
            </a:r>
            <a:endParaRPr 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0723" name="Picture 5" descr="CIMG00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813" y="1951038"/>
            <a:ext cx="414337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7" descr="CIMG00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3775" y="1930400"/>
            <a:ext cx="4156075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5"/>
          <p:cNvSpPr>
            <a:spLocks noChangeArrowheads="1"/>
          </p:cNvSpPr>
          <p:nvPr/>
        </p:nvSpPr>
        <p:spPr bwMode="auto">
          <a:xfrm>
            <a:off x="1536700" y="369888"/>
            <a:ext cx="6159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Рулевое </a:t>
            </a:r>
            <a:r>
              <a:rPr lang="ru-RU" sz="2000" b="1" dirty="0">
                <a:solidFill>
                  <a:srgbClr val="FFFF00"/>
                </a:solidFill>
                <a:latin typeface="Arial" charset="0"/>
              </a:rPr>
              <a:t>управление </a:t>
            </a:r>
          </a:p>
        </p:txBody>
      </p:sp>
      <p:pic>
        <p:nvPicPr>
          <p:cNvPr id="25603" name="Picture 36" descr="Hyundai Universe Space_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2350" y="1168400"/>
            <a:ext cx="6975475" cy="533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1727200" y="383540"/>
            <a:ext cx="55473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Газобаллонное оборудование</a:t>
            </a:r>
            <a:endParaRPr 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4579" name="Picture 5" descr="PICT00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063" y="2078038"/>
            <a:ext cx="2117725" cy="14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6" descr="PICT0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0513" y="2081213"/>
            <a:ext cx="2160587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7" descr="PICT00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6850" y="4378325"/>
            <a:ext cx="2792413" cy="19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8" descr="PICT00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51200" y="4427538"/>
            <a:ext cx="2732088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0" descr="PICT00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38888" y="4467225"/>
            <a:ext cx="2665412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11" descr="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73350" y="1470025"/>
            <a:ext cx="36290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12" descr="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70388" y="3101975"/>
            <a:ext cx="1909762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1452880" y="142240"/>
            <a:ext cx="63296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Устойчивость автоцистерн к опрокидыванию</a:t>
            </a:r>
            <a:endParaRPr 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6627" name="Picture 6" descr="DSC017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00" y="736600"/>
            <a:ext cx="8598409" cy="567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8" descr="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" y="761999"/>
            <a:ext cx="8682990" cy="5801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9" descr="ISUZU CYZ51K_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" y="718820"/>
            <a:ext cx="8737600" cy="595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2306320" y="142240"/>
            <a:ext cx="47853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Передняя о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бзорность</a:t>
            </a:r>
            <a:endParaRPr 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9699" name="Picture 5" descr="SNC003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932" y="1254760"/>
            <a:ext cx="3821747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6" descr="SNC00386"/>
          <p:cNvPicPr>
            <a:picLocks noChangeAspect="1" noChangeArrowheads="1"/>
          </p:cNvPicPr>
          <p:nvPr/>
        </p:nvPicPr>
        <p:blipFill>
          <a:blip r:embed="rId3"/>
          <a:srcRect l="11751" t="22848" r="2255"/>
          <a:stretch>
            <a:fillRect/>
          </a:stretch>
        </p:blipFill>
        <p:spPr bwMode="auto">
          <a:xfrm>
            <a:off x="4368800" y="1290320"/>
            <a:ext cx="4226560" cy="2448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3920" y="4663441"/>
            <a:ext cx="3495040" cy="186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703" name="Text Box 9"/>
          <p:cNvSpPr txBox="1">
            <a:spLocks noChangeArrowheads="1"/>
          </p:cNvSpPr>
          <p:nvPr/>
        </p:nvSpPr>
        <p:spPr bwMode="auto">
          <a:xfrm>
            <a:off x="341313" y="818515"/>
            <a:ext cx="37938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 dirty="0">
                <a:latin typeface="Arial" charset="0"/>
              </a:rPr>
              <a:t>Базирование</a:t>
            </a:r>
            <a:r>
              <a:rPr lang="en-US" sz="1400" b="1" dirty="0">
                <a:latin typeface="Arial" charset="0"/>
              </a:rPr>
              <a:t> STINGER II, </a:t>
            </a:r>
            <a:r>
              <a:rPr lang="ru-RU" sz="1400" b="1" dirty="0" err="1">
                <a:latin typeface="Arial" charset="0"/>
              </a:rPr>
              <a:t>ф</a:t>
            </a:r>
            <a:r>
              <a:rPr lang="en-US" sz="1400" b="1" dirty="0">
                <a:latin typeface="Arial" charset="0"/>
              </a:rPr>
              <a:t>. </a:t>
            </a:r>
            <a:r>
              <a:rPr lang="en-US" sz="1400" b="1" dirty="0" err="1">
                <a:latin typeface="Arial" charset="0"/>
              </a:rPr>
              <a:t>CimCore</a:t>
            </a:r>
            <a:r>
              <a:rPr lang="ru-RU" sz="1400" b="1" dirty="0">
                <a:latin typeface="Arial" charset="0"/>
              </a:rPr>
              <a:t> </a:t>
            </a:r>
          </a:p>
        </p:txBody>
      </p:sp>
      <p:sp>
        <p:nvSpPr>
          <p:cNvPr id="29704" name="Text Box 10"/>
          <p:cNvSpPr txBox="1">
            <a:spLocks noChangeArrowheads="1"/>
          </p:cNvSpPr>
          <p:nvPr/>
        </p:nvSpPr>
        <p:spPr bwMode="auto">
          <a:xfrm>
            <a:off x="4348480" y="662623"/>
            <a:ext cx="4267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 dirty="0">
                <a:latin typeface="Arial" charset="0"/>
              </a:rPr>
              <a:t>Определение нормативных зон А и Б, и нормативного поля обзора П на ТС</a:t>
            </a:r>
            <a:r>
              <a:rPr lang="ru-RU" sz="1400" dirty="0">
                <a:latin typeface="Arial" charset="0"/>
              </a:rPr>
              <a:t> </a:t>
            </a:r>
            <a:r>
              <a:rPr lang="ru-RU" sz="1400" b="1" dirty="0">
                <a:latin typeface="Arial" charset="0"/>
              </a:rPr>
              <a:t> </a:t>
            </a:r>
          </a:p>
        </p:txBody>
      </p:sp>
      <p:sp>
        <p:nvSpPr>
          <p:cNvPr id="29706" name="Text Box 12"/>
          <p:cNvSpPr txBox="1">
            <a:spLocks noChangeArrowheads="1"/>
          </p:cNvSpPr>
          <p:nvPr/>
        </p:nvSpPr>
        <p:spPr bwMode="auto">
          <a:xfrm>
            <a:off x="4389121" y="3854768"/>
            <a:ext cx="419608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 dirty="0">
                <a:latin typeface="Arial" charset="0"/>
              </a:rPr>
              <a:t>Определение угла, характеризующего зону, образуемой левой стойкой переднего окна в программе </a:t>
            </a:r>
            <a:r>
              <a:rPr lang="en-US" sz="1400" b="1" dirty="0">
                <a:latin typeface="Arial" charset="0"/>
              </a:rPr>
              <a:t>Power Inspect</a:t>
            </a:r>
            <a:r>
              <a:rPr lang="ru-RU" sz="1400" dirty="0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4" grpId="0"/>
      <p:bldP spid="29703" grpId="0"/>
      <p:bldP spid="29704" grpId="0"/>
      <p:bldP spid="2970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1127760" y="406400"/>
            <a:ext cx="67462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Вентиляция</a:t>
            </a:r>
            <a:r>
              <a:rPr lang="ru-RU" sz="2000" b="1" dirty="0">
                <a:solidFill>
                  <a:srgbClr val="FFFF00"/>
                </a:solidFill>
                <a:latin typeface="Arial" charset="0"/>
              </a:rPr>
              <a:t>, отопление и </a:t>
            </a: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кондиционирование</a:t>
            </a:r>
            <a:endParaRPr 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8677" name="Picture 7" descr="А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7684" y="1141095"/>
            <a:ext cx="8057515" cy="517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6" descr="DSC018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6721" y="3627120"/>
            <a:ext cx="3808799" cy="2670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SC_01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5120" y="1087120"/>
            <a:ext cx="8564880" cy="5201920"/>
          </a:xfrm>
          <a:prstGeom prst="rect">
            <a:avLst/>
          </a:prstGeom>
        </p:spPr>
      </p:pic>
      <p:pic>
        <p:nvPicPr>
          <p:cNvPr id="8" name="Рисунок 7" descr="DSC_01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8844" y="1076960"/>
            <a:ext cx="8705991" cy="5334000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95680" y="261938"/>
            <a:ext cx="7518400" cy="662622"/>
          </a:xfrm>
        </p:spPr>
        <p:txBody>
          <a:bodyPr/>
          <a:lstStyle/>
          <a:p>
            <a:pPr eaLnBrk="1" hangingPunct="1"/>
            <a:r>
              <a:rPr lang="ru-RU" sz="2000" dirty="0" smtClean="0">
                <a:solidFill>
                  <a:srgbClr val="FFFF00"/>
                </a:solidFill>
                <a:effectLst/>
                <a:latin typeface="Arial" charset="0"/>
              </a:rPr>
              <a:t>Очистка ветрового стекла от обледенения и запотевания</a:t>
            </a:r>
          </a:p>
        </p:txBody>
      </p:sp>
      <p:pic>
        <p:nvPicPr>
          <p:cNvPr id="33795" name="Рисунок 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l="2863" t="2742" r="3773" b="3918"/>
          <a:stretch>
            <a:fillRect/>
          </a:stretch>
        </p:blipFill>
        <p:spPr>
          <a:xfrm>
            <a:off x="233680" y="935990"/>
            <a:ext cx="8707120" cy="4249738"/>
          </a:xfrm>
          <a:noFill/>
        </p:spPr>
      </p:pic>
      <p:pic>
        <p:nvPicPr>
          <p:cNvPr id="33796" name="Picture 5" descr="IMG_286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3223" y="3899218"/>
            <a:ext cx="6078537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70560" y="244158"/>
            <a:ext cx="8229600" cy="710882"/>
          </a:xfrm>
        </p:spPr>
        <p:txBody>
          <a:bodyPr/>
          <a:lstStyle/>
          <a:p>
            <a:pPr eaLnBrk="1" hangingPunct="1"/>
            <a:r>
              <a:rPr lang="ru-RU" sz="2000" dirty="0" smtClean="0">
                <a:solidFill>
                  <a:srgbClr val="FFFF00"/>
                </a:solidFill>
                <a:effectLst/>
                <a:latin typeface="Arial" charset="0"/>
              </a:rPr>
              <a:t>Системы очистки и </a:t>
            </a:r>
            <a:r>
              <a:rPr lang="ru-RU" sz="2000" dirty="0" err="1" smtClean="0">
                <a:solidFill>
                  <a:srgbClr val="FFFF00"/>
                </a:solidFill>
                <a:effectLst/>
                <a:latin typeface="Arial" charset="0"/>
              </a:rPr>
              <a:t>омывания</a:t>
            </a:r>
            <a:r>
              <a:rPr lang="ru-RU" sz="2000" dirty="0" smtClean="0">
                <a:solidFill>
                  <a:srgbClr val="FFFF00"/>
                </a:solidFill>
                <a:effectLst/>
                <a:latin typeface="Arial" charset="0"/>
              </a:rPr>
              <a:t> ветрового стекла</a:t>
            </a:r>
          </a:p>
        </p:txBody>
      </p:sp>
      <p:pic>
        <p:nvPicPr>
          <p:cNvPr id="34819" name="Picture 5" descr="IMG_28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" y="924560"/>
            <a:ext cx="8696960" cy="366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图片 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 l="13126" t="29883" r="25624" b="15039"/>
          <a:stretch>
            <a:fillRect/>
          </a:stretch>
        </p:blipFill>
        <p:spPr>
          <a:xfrm>
            <a:off x="4314190" y="3462338"/>
            <a:ext cx="4616450" cy="3222942"/>
          </a:xfr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304800" y="223520"/>
            <a:ext cx="8432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Содержание 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вредных веществ кабине водителя и пассажирского 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помещения</a:t>
            </a:r>
            <a:endParaRPr 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1747" name="Picture 5" descr="Изображение 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938" y="1516063"/>
            <a:ext cx="3983037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 descr="22"/>
          <p:cNvPicPr>
            <a:picLocks noChangeAspect="1" noChangeArrowheads="1"/>
          </p:cNvPicPr>
          <p:nvPr/>
        </p:nvPicPr>
        <p:blipFill>
          <a:blip r:embed="rId3">
            <a:lum bright="18000"/>
          </a:blip>
          <a:srcRect/>
          <a:stretch>
            <a:fillRect/>
          </a:stretch>
        </p:blipFill>
        <p:spPr bwMode="auto">
          <a:xfrm>
            <a:off x="4678363" y="1107440"/>
            <a:ext cx="4262437" cy="2881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7" descr="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1538" y="4062413"/>
            <a:ext cx="4281487" cy="258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5" descr="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1920" y="772160"/>
            <a:ext cx="6614160" cy="564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2306320" y="142240"/>
            <a:ext cx="4978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Управляемость 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и 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устойчивость</a:t>
            </a:r>
            <a:endParaRPr 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0" name="Рисунок 9" descr="F:\GOPR28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440" y="741680"/>
            <a:ext cx="8138159" cy="5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9" descr="КМЗ-828420_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" y="754393"/>
            <a:ext cx="8442959" cy="287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6" descr="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0525" y="3862705"/>
            <a:ext cx="4094740" cy="253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8" descr="Volvo FM 400_КС-65721_8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71098" y="3881120"/>
            <a:ext cx="3786822" cy="2548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7" descr="Cadillac Escalade_0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3055" y="3736340"/>
            <a:ext cx="5427345" cy="2846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10" descr="Hyundai Universe Space_0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35015" y="3728720"/>
            <a:ext cx="3124560" cy="275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4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4904" y="274321"/>
            <a:ext cx="8430768" cy="978407"/>
          </a:xfrm>
        </p:spPr>
        <p:txBody>
          <a:bodyPr/>
          <a:lstStyle/>
          <a:p>
            <a:pPr algn="ctr">
              <a:buNone/>
            </a:pPr>
            <a:r>
              <a:rPr lang="ru-RU" sz="2000" b="1" dirty="0" smtClean="0"/>
              <a:t>Важной составляющей работы Органа по сертификации является сертификация продукции машиностроения, таких как погрузчики, снегоходы , </a:t>
            </a:r>
            <a:r>
              <a:rPr lang="ru-RU" sz="2000" b="1" dirty="0" err="1" smtClean="0"/>
              <a:t>снегоболотоходы</a:t>
            </a:r>
            <a:r>
              <a:rPr lang="ru-RU" sz="2000" b="1" dirty="0" smtClean="0"/>
              <a:t>, коммунальные машины и т.д.</a:t>
            </a:r>
            <a:endParaRPr lang="ru-RU" sz="2000" dirty="0"/>
          </a:p>
        </p:txBody>
      </p:sp>
      <p:pic>
        <p:nvPicPr>
          <p:cNvPr id="5" name="Рисунок 4" descr="снегоболотоход.JPG"/>
          <p:cNvPicPr>
            <a:picLocks noChangeAspect="1"/>
          </p:cNvPicPr>
          <p:nvPr/>
        </p:nvPicPr>
        <p:blipFill>
          <a:blip r:embed="rId2" cstate="print"/>
          <a:srcRect t="19485" r="21481" b="30683"/>
          <a:stretch>
            <a:fillRect/>
          </a:stretch>
        </p:blipFill>
        <p:spPr>
          <a:xfrm>
            <a:off x="458683" y="1545336"/>
            <a:ext cx="4990425" cy="2375408"/>
          </a:xfrm>
          <a:prstGeom prst="rect">
            <a:avLst/>
          </a:prstGeom>
        </p:spPr>
      </p:pic>
      <p:pic>
        <p:nvPicPr>
          <p:cNvPr id="6" name="Рисунок 5" descr="810095.jpeg"/>
          <p:cNvPicPr>
            <a:picLocks noChangeAspect="1"/>
          </p:cNvPicPr>
          <p:nvPr/>
        </p:nvPicPr>
        <p:blipFill>
          <a:blip r:embed="rId3" cstate="print"/>
          <a:srcRect l="6453" r="9211"/>
          <a:stretch>
            <a:fillRect/>
          </a:stretch>
        </p:blipFill>
        <p:spPr>
          <a:xfrm>
            <a:off x="481870" y="4169664"/>
            <a:ext cx="3925538" cy="2423160"/>
          </a:xfrm>
          <a:prstGeom prst="rect">
            <a:avLst/>
          </a:prstGeom>
        </p:spPr>
      </p:pic>
      <p:pic>
        <p:nvPicPr>
          <p:cNvPr id="7" name="Рисунок 6" descr="x_d65fa7d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72" y="4131564"/>
            <a:ext cx="3447288" cy="2420874"/>
          </a:xfrm>
          <a:prstGeom prst="rect">
            <a:avLst/>
          </a:prstGeom>
        </p:spPr>
      </p:pic>
      <p:pic>
        <p:nvPicPr>
          <p:cNvPr id="8" name="Рисунок 7" descr="75215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79007" y="1572767"/>
            <a:ext cx="2898649" cy="2258569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2" descr="CIMG029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2916238"/>
            <a:ext cx="5075238" cy="370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1117600" y="223520"/>
            <a:ext cx="76098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Управляемость 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и 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устойчивость </a:t>
            </a: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(стенд </a:t>
            </a:r>
            <a:r>
              <a:rPr lang="ru-RU" sz="2000" b="1" dirty="0">
                <a:solidFill>
                  <a:srgbClr val="FFFF00"/>
                </a:solidFill>
                <a:latin typeface="Arial" charset="0"/>
              </a:rPr>
              <a:t>опрокидывания)</a:t>
            </a:r>
          </a:p>
        </p:txBody>
      </p:sp>
      <p:pic>
        <p:nvPicPr>
          <p:cNvPr id="37892" name="Picture 11" descr="Hyundai Universe Space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3" y="846138"/>
            <a:ext cx="4286250" cy="36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548640" y="359537"/>
            <a:ext cx="2286000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100" b="1" dirty="0" smtClean="0">
                <a:solidFill>
                  <a:schemeClr val="bg2"/>
                </a:solidFill>
                <a:latin typeface="Arial Black" pitchFamily="34" charset="0"/>
                <a:cs typeface="Arial" pitchFamily="34" charset="0"/>
              </a:rPr>
              <a:t>НИЦИАМТ ФГУП «НАМИ»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2762949" y="1090676"/>
            <a:ext cx="1290637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Black" pitchFamily="34" charset="0"/>
                <a:cs typeface="Arial" pitchFamily="34" charset="0"/>
              </a:rPr>
              <a:t>"САТР-ФОНД"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4824286" y="1085914"/>
            <a:ext cx="1568450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Black" pitchFamily="34" charset="0"/>
                <a:cs typeface="Arial" pitchFamily="34" charset="0"/>
              </a:rPr>
              <a:t>ОС "ПРОММАШ"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 Box 15"/>
          <p:cNvSpPr txBox="1">
            <a:spLocks noChangeArrowheads="1"/>
          </p:cNvSpPr>
          <p:nvPr/>
        </p:nvSpPr>
        <p:spPr bwMode="auto">
          <a:xfrm>
            <a:off x="2975039" y="332677"/>
            <a:ext cx="2489200" cy="2799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100" b="1" dirty="0" smtClean="0">
                <a:solidFill>
                  <a:schemeClr val="bg2"/>
                </a:solidFill>
                <a:latin typeface="Arial Black" pitchFamily="34" charset="0"/>
                <a:cs typeface="Arial" pitchFamily="34" charset="0"/>
              </a:rPr>
              <a:t>ИЛ ООО «ЭКСПЕРИМЕНТ»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 Box 17"/>
          <p:cNvSpPr txBox="1">
            <a:spLocks noChangeArrowheads="1"/>
          </p:cNvSpPr>
          <p:nvPr/>
        </p:nvSpPr>
        <p:spPr bwMode="auto">
          <a:xfrm>
            <a:off x="5665534" y="322580"/>
            <a:ext cx="847725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Black" pitchFamily="34" charset="0"/>
                <a:cs typeface="Arial" pitchFamily="34" charset="0"/>
              </a:rPr>
              <a:t>НИИШП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 Box 18"/>
          <p:cNvSpPr txBox="1">
            <a:spLocks noChangeArrowheads="1"/>
          </p:cNvSpPr>
          <p:nvPr/>
        </p:nvSpPr>
        <p:spPr bwMode="auto">
          <a:xfrm>
            <a:off x="6630861" y="328295"/>
            <a:ext cx="2074862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Black" pitchFamily="34" charset="0"/>
                <a:cs typeface="Arial" pitchFamily="34" charset="0"/>
              </a:rPr>
              <a:t>НИИ 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Arial Black" pitchFamily="34" charset="0"/>
                <a:cs typeface="Arial" pitchFamily="34" charset="0"/>
              </a:rPr>
              <a:t>Автоэлектроники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5" name="Рисунок 44" descr="logos без 10 летия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99232" y="1591056"/>
            <a:ext cx="3072384" cy="1609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6" name="Рисунок 45" descr="2ede68f26c77df8d1c9a613abf77146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78532" y="4138863"/>
            <a:ext cx="2406516" cy="1790299"/>
          </a:xfrm>
          <a:prstGeom prst="rect">
            <a:avLst/>
          </a:prstGeom>
        </p:spPr>
      </p:pic>
      <p:pic>
        <p:nvPicPr>
          <p:cNvPr id="47" name="Рисунок 46" descr="1378459284_avto-fan_kia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91960" y="4096191"/>
            <a:ext cx="1044909" cy="770021"/>
          </a:xfrm>
          <a:prstGeom prst="rect">
            <a:avLst/>
          </a:prstGeom>
        </p:spPr>
      </p:pic>
      <p:pic>
        <p:nvPicPr>
          <p:cNvPr id="48" name="Рисунок 47" descr="porsche_02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98968" y="4151055"/>
            <a:ext cx="520065" cy="635268"/>
          </a:xfrm>
          <a:prstGeom prst="rect">
            <a:avLst/>
          </a:prstGeom>
        </p:spPr>
      </p:pic>
      <p:pic>
        <p:nvPicPr>
          <p:cNvPr id="49" name="Рисунок 48" descr="скачанные файлы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19464" y="4065711"/>
            <a:ext cx="1068605" cy="904775"/>
          </a:xfrm>
          <a:prstGeom prst="rect">
            <a:avLst/>
          </a:prstGeom>
        </p:spPr>
      </p:pic>
      <p:pic>
        <p:nvPicPr>
          <p:cNvPr id="51" name="Рисунок 50" descr="logo-renault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61808" y="3264087"/>
            <a:ext cx="835059" cy="625642"/>
          </a:xfrm>
          <a:prstGeom prst="rect">
            <a:avLst/>
          </a:prstGeom>
        </p:spPr>
      </p:pic>
      <p:pic>
        <p:nvPicPr>
          <p:cNvPr id="54" name="Рисунок 53" descr="istam-honda1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21784" y="5172135"/>
            <a:ext cx="770222" cy="567891"/>
          </a:xfrm>
          <a:prstGeom prst="rect">
            <a:avLst/>
          </a:prstGeom>
        </p:spPr>
      </p:pic>
      <p:pic>
        <p:nvPicPr>
          <p:cNvPr id="63" name="Рисунок 62" descr="1327384775_shacman_logo400.pn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81760" y="3303711"/>
            <a:ext cx="1761624" cy="365760"/>
          </a:xfrm>
          <a:prstGeom prst="rect">
            <a:avLst/>
          </a:prstGeom>
        </p:spPr>
      </p:pic>
      <p:pic>
        <p:nvPicPr>
          <p:cNvPr id="64" name="Рисунок 63" descr="index_gallery5.jp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1552" y="4507671"/>
            <a:ext cx="1087855" cy="462013"/>
          </a:xfrm>
          <a:prstGeom prst="rect">
            <a:avLst/>
          </a:prstGeom>
        </p:spPr>
      </p:pic>
      <p:pic>
        <p:nvPicPr>
          <p:cNvPr id="65" name="Рисунок 64" descr="logo-maserati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707200" y="4897815"/>
            <a:ext cx="943576" cy="972151"/>
          </a:xfrm>
          <a:prstGeom prst="rect">
            <a:avLst/>
          </a:prstGeom>
        </p:spPr>
      </p:pic>
      <p:pic>
        <p:nvPicPr>
          <p:cNvPr id="66" name="Рисунок 65" descr="logo.pn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08608" y="3852351"/>
            <a:ext cx="1963754" cy="317633"/>
          </a:xfrm>
          <a:prstGeom prst="rect">
            <a:avLst/>
          </a:prstGeom>
        </p:spPr>
      </p:pic>
      <p:pic>
        <p:nvPicPr>
          <p:cNvPr id="67" name="Рисунок 66" descr="logo-click.png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275408" y="5467791"/>
            <a:ext cx="953101" cy="433137"/>
          </a:xfrm>
          <a:prstGeom prst="rect">
            <a:avLst/>
          </a:prstGeom>
        </p:spPr>
      </p:pic>
      <p:pic>
        <p:nvPicPr>
          <p:cNvPr id="68" name="Рисунок 67" descr="audi6.jpg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165168" y="3407343"/>
            <a:ext cx="866475" cy="644893"/>
          </a:xfrm>
          <a:prstGeom prst="rect">
            <a:avLst/>
          </a:prstGeom>
        </p:spPr>
      </p:pic>
      <p:pic>
        <p:nvPicPr>
          <p:cNvPr id="69" name="Рисунок 68" descr="1000x1000-skoda-logo.jpg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880424" y="3175695"/>
            <a:ext cx="796557" cy="808522"/>
          </a:xfrm>
          <a:prstGeom prst="rect">
            <a:avLst/>
          </a:prstGeom>
        </p:spPr>
      </p:pic>
      <p:pic>
        <p:nvPicPr>
          <p:cNvPr id="71" name="Рисунок 70" descr="VW.png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679768" y="3334191"/>
            <a:ext cx="693219" cy="712269"/>
          </a:xfrm>
          <a:prstGeom prst="rect">
            <a:avLst/>
          </a:prstGeom>
        </p:spPr>
      </p:pic>
      <p:pic>
        <p:nvPicPr>
          <p:cNvPr id="72" name="Рисунок 71" descr="430581.gif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099880" y="4995351"/>
            <a:ext cx="635467" cy="770021"/>
          </a:xfrm>
          <a:prstGeom prst="rect">
            <a:avLst/>
          </a:prstGeom>
        </p:spPr>
      </p:pic>
      <p:pic>
        <p:nvPicPr>
          <p:cNvPr id="73" name="Рисунок 72" descr="kurgan.jpg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393512" y="4699695"/>
            <a:ext cx="1030104" cy="1039528"/>
          </a:xfrm>
          <a:prstGeom prst="rect">
            <a:avLst/>
          </a:prstGeom>
        </p:spPr>
      </p:pic>
      <p:pic>
        <p:nvPicPr>
          <p:cNvPr id="74" name="Рисунок 73" descr="zil.png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966025" y="4602159"/>
            <a:ext cx="1029903" cy="779646"/>
          </a:xfrm>
          <a:prstGeom prst="rect">
            <a:avLst/>
          </a:prstGeom>
        </p:spPr>
      </p:pic>
      <p:pic>
        <p:nvPicPr>
          <p:cNvPr id="75" name="Рисунок 74" descr="logo-setra.jpg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165680" y="5166039"/>
            <a:ext cx="1164857" cy="221381"/>
          </a:xfrm>
          <a:prstGeom prst="rect">
            <a:avLst/>
          </a:prstGeom>
        </p:spPr>
      </p:pic>
      <p:pic>
        <p:nvPicPr>
          <p:cNvPr id="76" name="Рисунок 75" descr="logo-brilliance.png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84224" y="5720775"/>
            <a:ext cx="944847" cy="712270"/>
          </a:xfrm>
          <a:prstGeom prst="rect">
            <a:avLst/>
          </a:prstGeom>
        </p:spPr>
      </p:pic>
      <p:pic>
        <p:nvPicPr>
          <p:cNvPr id="78" name="Рисунок 77" descr="kogel-logo.gif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3088968" y="4227255"/>
            <a:ext cx="693220" cy="693019"/>
          </a:xfrm>
          <a:prstGeom prst="rect">
            <a:avLst/>
          </a:prstGeom>
        </p:spPr>
      </p:pic>
      <p:pic>
        <p:nvPicPr>
          <p:cNvPr id="79" name="Рисунок 78" descr="aston-martin12.jpg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384880" y="6165783"/>
            <a:ext cx="1607620" cy="510139"/>
          </a:xfrm>
          <a:prstGeom prst="rect">
            <a:avLst/>
          </a:prstGeom>
        </p:spPr>
      </p:pic>
      <p:pic>
        <p:nvPicPr>
          <p:cNvPr id="80" name="Рисунок 79" descr="GAZ.jpg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6688656" y="5257479"/>
            <a:ext cx="1030104" cy="798897"/>
          </a:xfrm>
          <a:prstGeom prst="rect">
            <a:avLst/>
          </a:prstGeom>
        </p:spPr>
      </p:pic>
      <p:pic>
        <p:nvPicPr>
          <p:cNvPr id="81" name="Рисунок 80" descr="jmc_landwind.png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560896" y="5839647"/>
            <a:ext cx="462213" cy="712270"/>
          </a:xfrm>
          <a:prstGeom prst="rect">
            <a:avLst/>
          </a:prstGeom>
        </p:spPr>
      </p:pic>
      <p:pic>
        <p:nvPicPr>
          <p:cNvPr id="82" name="Рисунок 81" descr="01.jpg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4277688" y="5800023"/>
            <a:ext cx="885725" cy="856648"/>
          </a:xfrm>
          <a:prstGeom prst="rect">
            <a:avLst/>
          </a:prstGeom>
        </p:spPr>
      </p:pic>
      <p:pic>
        <p:nvPicPr>
          <p:cNvPr id="83" name="Рисунок 82" descr="logo-foton.jpg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351864" y="5102031"/>
            <a:ext cx="654719" cy="385010"/>
          </a:xfrm>
          <a:prstGeom prst="rect">
            <a:avLst/>
          </a:prstGeom>
        </p:spPr>
      </p:pic>
      <p:pic>
        <p:nvPicPr>
          <p:cNvPr id="84" name="Рисунок 83" descr="mitsubishi.jpg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179576" y="4206241"/>
            <a:ext cx="1173581" cy="941832"/>
          </a:xfrm>
          <a:prstGeom prst="rect">
            <a:avLst/>
          </a:prstGeom>
        </p:spPr>
      </p:pic>
      <p:pic>
        <p:nvPicPr>
          <p:cNvPr id="87" name="Рисунок 86" descr="images (1).jpg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2195904" y="4358319"/>
            <a:ext cx="715745" cy="539014"/>
          </a:xfrm>
          <a:prstGeom prst="rect">
            <a:avLst/>
          </a:prstGeom>
        </p:spPr>
      </p:pic>
      <p:pic>
        <p:nvPicPr>
          <p:cNvPr id="88" name="Рисунок 87" descr="geely.jpg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2509848" y="5284911"/>
            <a:ext cx="713840" cy="721895"/>
          </a:xfrm>
          <a:prstGeom prst="rect">
            <a:avLst/>
          </a:prstGeom>
        </p:spPr>
      </p:pic>
      <p:pic>
        <p:nvPicPr>
          <p:cNvPr id="89" name="Рисунок 88" descr="shuchi_logo.png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7397777" y="5952423"/>
            <a:ext cx="1453615" cy="519764"/>
          </a:xfrm>
          <a:prstGeom prst="rect">
            <a:avLst/>
          </a:prstGeom>
        </p:spPr>
      </p:pic>
      <p:pic>
        <p:nvPicPr>
          <p:cNvPr id="90" name="Рисунок 89" descr="скачанные файлы (1).jp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1472184" y="6010966"/>
            <a:ext cx="667512" cy="493489"/>
          </a:xfrm>
          <a:prstGeom prst="rect">
            <a:avLst/>
          </a:prstGeom>
        </p:spPr>
      </p:pic>
      <p:pic>
        <p:nvPicPr>
          <p:cNvPr id="91" name="Рисунок 90" descr="скачанные файлы (2).jp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6080760" y="5847981"/>
            <a:ext cx="969912" cy="799707"/>
          </a:xfrm>
          <a:prstGeom prst="rect">
            <a:avLst/>
          </a:prstGeom>
        </p:spPr>
      </p:pic>
      <p:pic>
        <p:nvPicPr>
          <p:cNvPr id="92" name="Рисунок 91" descr="xcmg.jp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2185416" y="3310128"/>
            <a:ext cx="950976" cy="612648"/>
          </a:xfrm>
          <a:prstGeom prst="rect">
            <a:avLst/>
          </a:prstGeom>
        </p:spPr>
      </p:pic>
      <p:pic>
        <p:nvPicPr>
          <p:cNvPr id="93" name="Рисунок 92" descr="авиатехнолоия.jp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306824" y="3363162"/>
            <a:ext cx="882396" cy="705917"/>
          </a:xfrm>
          <a:prstGeom prst="rect">
            <a:avLst/>
          </a:prstGeom>
        </p:spPr>
      </p:pic>
      <p:pic>
        <p:nvPicPr>
          <p:cNvPr id="94" name="Рисунок 93" descr="автокран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896982" y="4430218"/>
            <a:ext cx="1754010" cy="425894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3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3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3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3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3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3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3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3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3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3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3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3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3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3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3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3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3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3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3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3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2" grpId="0" animBg="1"/>
      <p:bldP spid="50" grpId="0" animBg="1"/>
      <p:bldP spid="52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04088" y="804672"/>
            <a:ext cx="7927848" cy="4928616"/>
          </a:xfrm>
        </p:spPr>
        <p:txBody>
          <a:bodyPr/>
          <a:lstStyle/>
          <a:p>
            <a:pPr algn="just">
              <a:buNone/>
            </a:pPr>
            <a:r>
              <a:rPr lang="ru-RU" sz="2400" b="1" dirty="0" smtClean="0"/>
              <a:t>		Деятельность Органа </a:t>
            </a:r>
            <a:r>
              <a:rPr lang="ru-RU" sz="2400" b="1" dirty="0" smtClean="0"/>
              <a:t>по сертификации направлена </a:t>
            </a:r>
            <a:r>
              <a:rPr lang="ru-RU" sz="2400" b="1" dirty="0" smtClean="0"/>
              <a:t>на удовлетворение потребностей заказчиков по оценке  соответствия продукции требованиям технических регламентов. </a:t>
            </a:r>
          </a:p>
          <a:p>
            <a:pPr algn="just">
              <a:buNone/>
            </a:pPr>
            <a:endParaRPr lang="ru-RU" sz="2400" b="1" dirty="0" smtClean="0"/>
          </a:p>
          <a:p>
            <a:pPr algn="just">
              <a:buNone/>
            </a:pPr>
            <a:r>
              <a:rPr lang="ru-RU" sz="2400" b="1" dirty="0" smtClean="0"/>
              <a:t>		В штат Органа </a:t>
            </a:r>
            <a:r>
              <a:rPr lang="ru-RU" sz="2400" b="1" dirty="0" smtClean="0"/>
              <a:t>по сертификации входят</a:t>
            </a:r>
            <a:r>
              <a:rPr lang="ru-RU" sz="2400" b="1" dirty="0" smtClean="0"/>
              <a:t>  семь экспертов по сертификации продукции автомобилестроения, два эксперта по продукции машиностроения, все эксперты инженеры высочайшей квалификации, имеют сертификаты компетентности эксперта.</a:t>
            </a:r>
          </a:p>
          <a:p>
            <a:pPr algn="just">
              <a:buNone/>
            </a:pPr>
            <a:r>
              <a:rPr lang="ru-RU" sz="2400" b="1" dirty="0" smtClean="0"/>
              <a:t>		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57200" y="504206"/>
            <a:ext cx="8257032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случае оценки соответствия транспортных средств, изготавливаемых на базе шасси или транспортных средств, приобретаемых у стороннего изготовителя, дополнительно в орган по сертификации представляются: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1) документ, подтверждающий согласование изменения (сохранения) торговой марки и коммерческого названия транспортного средства на текущей стадии изготовления;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2) подробное описание всех изменений и дополнений, внесенных в конструкцию базового транспортного средства (шасси);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3) документ, в котором согласованы взаимные обязательства обоих изготовителей по обращению технической документации между ними (обязательства о взаимном уведомлении, о вносимых изменениях и др.);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4) документ (разделительный перечень), в котором обоими изготовителями согласована их ответственность за обеспечение соответствия каждому требованию безопасности, входящему в номенклатуру приложения N 2 к техническому регламенту, а также закрепление за ними соответствующих контрольных испытаний транспортных средств;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5) заверенные в установленном порядке копии документов, удостоверяющих соответствие шасси или транспортных средств, приобретаемых у стороннего изготовителя, требованиям технического регламента;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6) в случае окончания срока действия одобрения типа транспортного средства (одобрения типа шасси), выданного на базовые транспортные средства (шасси) - копии документов, идентифицирующих транспортные средства (шасси), базовых транспортных средств (шасси).</a:t>
            </a: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0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0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0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632" y="118872"/>
            <a:ext cx="8229600" cy="576072"/>
          </a:xfrm>
        </p:spPr>
        <p:txBody>
          <a:bodyPr/>
          <a:lstStyle/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ПЕРЕЧЕНЬ</a:t>
            </a:r>
            <a:br>
              <a:rPr lang="ru-RU" sz="1000" dirty="0" smtClean="0">
                <a:latin typeface="Arial" pitchFamily="34" charset="0"/>
                <a:cs typeface="Arial" pitchFamily="34" charset="0"/>
              </a:rPr>
            </a:br>
            <a:r>
              <a:rPr lang="ru-RU" sz="1000" dirty="0" smtClean="0">
                <a:latin typeface="Arial" pitchFamily="34" charset="0"/>
                <a:cs typeface="Arial" pitchFamily="34" charset="0"/>
              </a:rPr>
              <a:t>ТРЕБОВАНИЙ, УСТАНОВЛЕННЫХ В ОТНОШЕНИИ ТИПОВ ВЫПУСКАЕМЫХ</a:t>
            </a:r>
            <a:br>
              <a:rPr lang="ru-RU" sz="1000" dirty="0" smtClean="0">
                <a:latin typeface="Arial" pitchFamily="34" charset="0"/>
                <a:cs typeface="Arial" pitchFamily="34" charset="0"/>
              </a:rPr>
            </a:br>
            <a:r>
              <a:rPr lang="ru-RU" sz="1000" dirty="0" smtClean="0">
                <a:latin typeface="Arial" pitchFamily="34" charset="0"/>
                <a:cs typeface="Arial" pitchFamily="34" charset="0"/>
              </a:rPr>
              <a:t>В ОБРАЩЕНИЕ ТРАНСПОРТНЫХ СРЕДСТВ (ШАССИ) категории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3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246888" y="768101"/>
          <a:ext cx="8741663" cy="5687638"/>
        </p:xfrm>
        <a:graphic>
          <a:graphicData uri="http://schemas.openxmlformats.org/drawingml/2006/table">
            <a:tbl>
              <a:tblPr/>
              <a:tblGrid>
                <a:gridCol w="335500"/>
                <a:gridCol w="6165884"/>
                <a:gridCol w="2240279"/>
              </a:tblGrid>
              <a:tr h="1524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Кондиционеры и холодильное оборудование</a:t>
                      </a: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spc="-1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пункт 12 ТР ТС 018/2011</a:t>
                      </a:r>
                      <a:endParaRPr lang="ru-RU" sz="9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Возможность оснащения аппаратурой ГЛОНАСС, ГЛОНАСС/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GPS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spc="-1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пункт 13 ТР ТС 018/2011</a:t>
                      </a:r>
                      <a:endParaRPr lang="ru-RU" sz="9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Оснащение устройством вызова экстренных оперативных служб </a:t>
                      </a: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пункт 13</a:t>
                      </a:r>
                      <a:r>
                        <a:rPr lang="ru-RU" sz="900" baseline="300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900" spc="-1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ТР ТС 018/2011</a:t>
                      </a:r>
                      <a:endParaRPr lang="ru-RU" sz="9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Возможность оснащения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тахографами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spc="-1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пункт 14 ТР ТС 018/2011</a:t>
                      </a:r>
                      <a:endParaRPr lang="ru-RU" sz="9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bg2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900" b="1" dirty="0">
                        <a:solidFill>
                          <a:schemeClr val="bg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Интерфейс</a:t>
                      </a: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spc="-1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пункт 15 ТР ТС 018/2011</a:t>
                      </a:r>
                      <a:endParaRPr lang="ru-RU" sz="900">
                        <a:solidFill>
                          <a:schemeClr val="bg2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524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bg2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900" b="1" dirty="0">
                        <a:solidFill>
                          <a:schemeClr val="bg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Световозвращатели</a:t>
                      </a:r>
                      <a:r>
                        <a:rPr lang="en-US" sz="90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900" dirty="0">
                        <a:solidFill>
                          <a:schemeClr val="bg2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90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3-02</a:t>
                      </a: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524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Устройства для освещения заднего регистрационного знака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4-00</a:t>
                      </a: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Указатели поворота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6-01</a:t>
                      </a: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Габаритные огни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сигналы торможения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7-02</a:t>
                      </a: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bg2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900" b="1" dirty="0">
                        <a:solidFill>
                          <a:schemeClr val="bg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Устойчивость к воздействию внешних источников электромагнитного излучения и электромагнитная </a:t>
                      </a:r>
                      <a:r>
                        <a:rPr lang="ru-RU" sz="900" dirty="0" smtClean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совместимость</a:t>
                      </a:r>
                      <a:endParaRPr lang="ru-RU" sz="900" dirty="0">
                        <a:solidFill>
                          <a:schemeClr val="bg2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10-03</a:t>
                      </a: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524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Эффективность тормозных систем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 13-10</a:t>
                      </a: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Места крепления ремней безопасности </a:t>
                      </a: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14-07</a:t>
                      </a: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Оснащение транспортных средств удерживающими системами</a:t>
                      </a: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16-06 </a:t>
                      </a: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Прочность сидений и их креплений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17-08 </a:t>
                      </a: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Защита транспортного средства от несанкционированного использования </a:t>
                      </a: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18-03</a:t>
                      </a: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Передние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противотуманные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фары </a:t>
                      </a: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Правила ЕЭК ООН № 19-03</a:t>
                      </a: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Фонари заднего хода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23-00</a:t>
                      </a: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Выбросы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24-03</a:t>
                      </a: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Оснащение звуковыми сигнальными приборами </a:t>
                      </a: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28-00</a:t>
                      </a: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Защитные свойства кабин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29-02</a:t>
                      </a: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Пожарная безопасность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34-02</a:t>
                      </a: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Задние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противотуманные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огни </a:t>
                      </a: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Правила ЕЭК ООН № 38-00</a:t>
                      </a: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Механизмы измерения скорости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39-00</a:t>
                      </a: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Оснащение безопасными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стеклами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43-00</a:t>
                      </a: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Оснащение устройствами непрямого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обзора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46-02</a:t>
                      </a: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bg2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  <a:endParaRPr lang="ru-RU" sz="900" b="1" dirty="0">
                        <a:solidFill>
                          <a:schemeClr val="bg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Оснащение устройствами освещения и световой </a:t>
                      </a:r>
                      <a:r>
                        <a:rPr lang="ru-RU" sz="900" dirty="0" smtClean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сигнализации</a:t>
                      </a:r>
                      <a:endParaRPr lang="ru-RU" sz="900" dirty="0">
                        <a:solidFill>
                          <a:schemeClr val="bg2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48-03, 04</a:t>
                      </a: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049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Выбросы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49-05 (уровень выбросов В1,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экологический класс 4) </a:t>
                      </a: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Выбросы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49-05 (уровень выбросов В2, С,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экологический класс 5) </a:t>
                      </a: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29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Внешний шум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51-02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6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Оснащение шинами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54-00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Оснащение сцепными устройствами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55-01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2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bg2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ru-RU" sz="900" b="1" dirty="0">
                        <a:solidFill>
                          <a:schemeClr val="bg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Оснащение задними защитными устройствами транспортных средств для перевозки грузов 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2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58-02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524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1232" marR="21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Травмобезопасность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наружных выступов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Правила ЕЭК ООН № 61-00</a:t>
                      </a:r>
                    </a:p>
                  </a:txBody>
                  <a:tcPr marL="22589" marR="22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heme/theme1.xml><?xml version="1.0" encoding="utf-8"?>
<a:theme xmlns:a="http://schemas.openxmlformats.org/drawingml/2006/main" name="Течение">
  <a:themeElements>
    <a:clrScheme name="Течение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Течение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3445</TotalTime>
  <Words>1485</Words>
  <Application>Microsoft Office PowerPoint</Application>
  <PresentationFormat>Экран (4:3)</PresentationFormat>
  <Paragraphs>330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Течение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ПЕРЕЧЕНЬ ТРЕБОВАНИЙ, УСТАНОВЛЕННЫХ В ОТНОШЕНИИ ТИПОВ ВЫПУСКАЕМЫХ В ОБРАЩЕНИЕ ТРАНСПОРТНЫХ СРЕДСТВ (ШАССИ) категории N3</vt:lpstr>
      <vt:lpstr>Слайд 10</vt:lpstr>
      <vt:lpstr>Перечень свойств, выделенный цветом, надстройщик должен выполнять обязательно. Остальные свойства, указанные в полном перечне, подтверждаются надстройщиком уже с учетом конкретного транспортного средства.  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Очистка ветрового стекла от обледенения и запотевания</vt:lpstr>
      <vt:lpstr>Системы очистки и омывания ветрового стекла</vt:lpstr>
      <vt:lpstr>Слайд 48</vt:lpstr>
      <vt:lpstr>Слайд 49</vt:lpstr>
      <vt:lpstr>Слайд 50</vt:lpstr>
    </vt:vector>
  </TitlesOfParts>
  <Company>Unknown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Ежова</dc:creator>
  <cp:lastModifiedBy>Ежова Е.В.</cp:lastModifiedBy>
  <cp:revision>335</cp:revision>
  <dcterms:created xsi:type="dcterms:W3CDTF">2009-10-01T05:27:07Z</dcterms:created>
  <dcterms:modified xsi:type="dcterms:W3CDTF">2016-06-06T08:06:49Z</dcterms:modified>
</cp:coreProperties>
</file>